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  <p:sldMasterId id="2147483682" r:id="rId3"/>
  </p:sldMasterIdLst>
  <p:sldIdLst>
    <p:sldId id="256" r:id="rId4"/>
    <p:sldId id="257" r:id="rId5"/>
    <p:sldId id="258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60" r:id="rId24"/>
    <p:sldId id="277" r:id="rId25"/>
    <p:sldId id="278" r:id="rId26"/>
    <p:sldId id="279" r:id="rId27"/>
    <p:sldId id="280" r:id="rId28"/>
    <p:sldId id="281" r:id="rId29"/>
    <p:sldId id="283" r:id="rId30"/>
    <p:sldId id="282" r:id="rId31"/>
    <p:sldId id="284" r:id="rId32"/>
    <p:sldId id="285" r:id="rId33"/>
    <p:sldId id="286" r:id="rId34"/>
    <p:sldId id="287" r:id="rId35"/>
    <p:sldId id="289" r:id="rId36"/>
    <p:sldId id="290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0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cat>
            <c:strRef>
              <c:f>Лист1!$A$2:$A$7</c:f>
              <c:strCache>
                <c:ptCount val="6"/>
                <c:pt idx="0">
                  <c:v>Разглашение (болтливость)</c:v>
                </c:pt>
                <c:pt idx="1">
                  <c:v>НСД путем подкупа сос тороны конкурентов</c:v>
                </c:pt>
                <c:pt idx="2">
                  <c:v>отсутствие в фирме надлежащего контроля и жестких условий обеспечения информационной безопасности </c:v>
                </c:pt>
                <c:pt idx="3">
                  <c:v>обмен опытом</c:v>
                </c:pt>
                <c:pt idx="4">
                  <c:v>бесконтрольное использование информационных систем </c:v>
                </c:pt>
                <c:pt idx="5">
                  <c:v>наличие предпосылок возникновения среди сотрудников конфликтных ситуаций, связанных с отсутствием высокой трудовой дисциплины, психологической несовместимостью, случайным подбором кадров, слабой работой кадров по сплочению коллектива </c:v>
                </c:pt>
              </c:strCache>
            </c:strRef>
          </c:cat>
          <c:val>
            <c:numRef>
              <c:f>Лист1!$B$2:$B$7</c:f>
              <c:numCache>
                <c:formatCode>General</c:formatCode>
                <c:ptCount val="6"/>
                <c:pt idx="0">
                  <c:v>32</c:v>
                </c:pt>
                <c:pt idx="1">
                  <c:v>24</c:v>
                </c:pt>
                <c:pt idx="2">
                  <c:v>14</c:v>
                </c:pt>
                <c:pt idx="3">
                  <c:v>12</c:v>
                </c:pt>
                <c:pt idx="4">
                  <c:v>10</c:v>
                </c:pt>
                <c:pt idx="5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57-48C7-ACD5-2C17106761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71360176"/>
        <c:axId val="1215034176"/>
      </c:barChart>
      <c:valAx>
        <c:axId val="12150341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371360176"/>
        <c:crosses val="autoZero"/>
        <c:crossBetween val="between"/>
      </c:valAx>
      <c:catAx>
        <c:axId val="13713601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21503417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E5A187-1E94-461F-8C1D-9BAFEAF513EE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934A36D-4A51-417F-AAF6-16E9B935DFEF}">
      <dgm:prSet phldrT="[Текст]" custT="1"/>
      <dgm:spPr/>
      <dgm:t>
        <a:bodyPr/>
        <a:lstStyle/>
        <a:p>
          <a:r>
            <a:rPr lang="ru-RU" sz="1800" dirty="0"/>
            <a:t>обеспечение повышения оперативности, устойчивости и эффективности распространения ИКТ во всех сферах деятельности общества и человека</a:t>
          </a:r>
          <a:endParaRPr lang="ru-RU" sz="3600" dirty="0"/>
        </a:p>
      </dgm:t>
    </dgm:pt>
    <dgm:pt modelId="{29D70893-8233-4FFC-817F-B5AA7AA74482}" type="parTrans" cxnId="{EDE01C0E-2C9D-4105-99B2-9A7E33CBD5E8}">
      <dgm:prSet/>
      <dgm:spPr/>
      <dgm:t>
        <a:bodyPr/>
        <a:lstStyle/>
        <a:p>
          <a:endParaRPr lang="ru-RU"/>
        </a:p>
      </dgm:t>
    </dgm:pt>
    <dgm:pt modelId="{E533067A-2849-4172-9A48-0BF3C3D1D11D}" type="sibTrans" cxnId="{EDE01C0E-2C9D-4105-99B2-9A7E33CBD5E8}">
      <dgm:prSet/>
      <dgm:spPr/>
      <dgm:t>
        <a:bodyPr/>
        <a:lstStyle/>
        <a:p>
          <a:endParaRPr lang="ru-RU"/>
        </a:p>
      </dgm:t>
    </dgm:pt>
    <dgm:pt modelId="{C3E6C35B-5F92-4BFC-8430-F595C46B9BE2}">
      <dgm:prSet phldrT="[Текст]" custT="1"/>
      <dgm:spPr/>
      <dgm:t>
        <a:bodyPr/>
        <a:lstStyle/>
        <a:p>
          <a:r>
            <a:rPr lang="ru-RU" sz="1800" dirty="0"/>
            <a:t>создание и поддержание необходимого для устойчивого развития общества уровня информационного потенциала</a:t>
          </a:r>
        </a:p>
      </dgm:t>
    </dgm:pt>
    <dgm:pt modelId="{CB261B6D-E4B0-4DC2-B28B-484114D28F1D}" type="parTrans" cxnId="{3D2835E5-C6ED-4912-8077-35F81EF29634}">
      <dgm:prSet/>
      <dgm:spPr/>
      <dgm:t>
        <a:bodyPr/>
        <a:lstStyle/>
        <a:p>
          <a:endParaRPr lang="ru-RU"/>
        </a:p>
      </dgm:t>
    </dgm:pt>
    <dgm:pt modelId="{AEEC80C7-BA4F-4472-ADCA-89C2857ABB8E}" type="sibTrans" cxnId="{3D2835E5-C6ED-4912-8077-35F81EF29634}">
      <dgm:prSet/>
      <dgm:spPr/>
      <dgm:t>
        <a:bodyPr/>
        <a:lstStyle/>
        <a:p>
          <a:endParaRPr lang="ru-RU"/>
        </a:p>
      </dgm:t>
    </dgm:pt>
    <dgm:pt modelId="{20A341DD-9266-442E-A874-C6BB9A22A790}">
      <dgm:prSet phldrT="[Текст]" custT="1"/>
      <dgm:spPr/>
      <dgm:t>
        <a:bodyPr/>
        <a:lstStyle/>
        <a:p>
          <a:r>
            <a:rPr lang="ru-RU" sz="1800" dirty="0"/>
            <a:t>интеграцию в мировое информационное пространство</a:t>
          </a:r>
        </a:p>
      </dgm:t>
    </dgm:pt>
    <dgm:pt modelId="{C7B37EC5-CE68-4794-925D-B8C930DAD24C}" type="parTrans" cxnId="{1060FC42-313B-46FC-9E8F-7DA89A48DF22}">
      <dgm:prSet/>
      <dgm:spPr/>
      <dgm:t>
        <a:bodyPr/>
        <a:lstStyle/>
        <a:p>
          <a:endParaRPr lang="ru-RU"/>
        </a:p>
      </dgm:t>
    </dgm:pt>
    <dgm:pt modelId="{BC570780-6F13-44B6-9C58-9FEF8EF802EA}" type="sibTrans" cxnId="{1060FC42-313B-46FC-9E8F-7DA89A48DF22}">
      <dgm:prSet/>
      <dgm:spPr/>
      <dgm:t>
        <a:bodyPr/>
        <a:lstStyle/>
        <a:p>
          <a:endParaRPr lang="ru-RU"/>
        </a:p>
      </dgm:t>
    </dgm:pt>
    <dgm:pt modelId="{42386B3C-4E75-43FE-A4C0-1ED8CE983BC0}">
      <dgm:prSet phldrT="[Текст]" custT="1"/>
      <dgm:spPr/>
      <dgm:t>
        <a:bodyPr/>
        <a:lstStyle/>
        <a:p>
          <a:r>
            <a:rPr lang="ru-RU" sz="1800" dirty="0"/>
            <a:t>поощрение, внедрение передовых отечественных и зарубежных информационных технологий</a:t>
          </a:r>
        </a:p>
      </dgm:t>
    </dgm:pt>
    <dgm:pt modelId="{D05ACB8D-77ED-452F-A82A-D749A02CA916}" type="parTrans" cxnId="{BD68B2C2-26C3-424B-9F78-C03383DFB04C}">
      <dgm:prSet/>
      <dgm:spPr/>
      <dgm:t>
        <a:bodyPr/>
        <a:lstStyle/>
        <a:p>
          <a:endParaRPr lang="ru-RU"/>
        </a:p>
      </dgm:t>
    </dgm:pt>
    <dgm:pt modelId="{85E563EF-25EC-48F1-9E00-98D6FAF92660}" type="sibTrans" cxnId="{BD68B2C2-26C3-424B-9F78-C03383DFB04C}">
      <dgm:prSet/>
      <dgm:spPr/>
      <dgm:t>
        <a:bodyPr/>
        <a:lstStyle/>
        <a:p>
          <a:endParaRPr lang="ru-RU"/>
        </a:p>
      </dgm:t>
    </dgm:pt>
    <dgm:pt modelId="{965BC68C-E5E5-41EE-9AEE-F8E7FA72A9D0}">
      <dgm:prSet phldrT="[Текст]" custT="1"/>
      <dgm:spPr/>
      <dgm:t>
        <a:bodyPr/>
        <a:lstStyle/>
        <a:p>
          <a:r>
            <a:rPr lang="ru-RU" sz="1800" dirty="0"/>
            <a:t>развитие первичной сети связи передачи данных</a:t>
          </a:r>
        </a:p>
      </dgm:t>
    </dgm:pt>
    <dgm:pt modelId="{4B4DE8B1-053A-4E88-BE54-355C04E79EC8}" type="parTrans" cxnId="{F97DB293-BE1F-415F-97B4-D73A278B25AA}">
      <dgm:prSet/>
      <dgm:spPr/>
      <dgm:t>
        <a:bodyPr/>
        <a:lstStyle/>
        <a:p>
          <a:endParaRPr lang="ru-RU"/>
        </a:p>
      </dgm:t>
    </dgm:pt>
    <dgm:pt modelId="{3F1923C8-2CB5-4F06-AAA5-33F10F7207B6}" type="sibTrans" cxnId="{F97DB293-BE1F-415F-97B4-D73A278B25AA}">
      <dgm:prSet/>
      <dgm:spPr/>
      <dgm:t>
        <a:bodyPr/>
        <a:lstStyle/>
        <a:p>
          <a:endParaRPr lang="ru-RU"/>
        </a:p>
      </dgm:t>
    </dgm:pt>
    <dgm:pt modelId="{4374F3FC-157D-44DE-8D10-6EC65B3228B3}" type="pres">
      <dgm:prSet presAssocID="{AEE5A187-1E94-461F-8C1D-9BAFEAF513EE}" presName="diagram" presStyleCnt="0">
        <dgm:presLayoutVars>
          <dgm:dir/>
          <dgm:resizeHandles val="exact"/>
        </dgm:presLayoutVars>
      </dgm:prSet>
      <dgm:spPr/>
    </dgm:pt>
    <dgm:pt modelId="{88FDA3CE-88F5-42BA-B8ED-BFBE4159F56C}" type="pres">
      <dgm:prSet presAssocID="{4934A36D-4A51-417F-AAF6-16E9B935DFEF}" presName="node" presStyleLbl="node1" presStyleIdx="0" presStyleCnt="5" custScaleX="149783" custScaleY="149249">
        <dgm:presLayoutVars>
          <dgm:bulletEnabled val="1"/>
        </dgm:presLayoutVars>
      </dgm:prSet>
      <dgm:spPr/>
    </dgm:pt>
    <dgm:pt modelId="{9E4688D1-4EBF-4112-9F06-8E60D6F7483B}" type="pres">
      <dgm:prSet presAssocID="{E533067A-2849-4172-9A48-0BF3C3D1D11D}" presName="sibTrans" presStyleCnt="0"/>
      <dgm:spPr/>
    </dgm:pt>
    <dgm:pt modelId="{88130B35-CA23-45D8-BABE-C6A82B982630}" type="pres">
      <dgm:prSet presAssocID="{C3E6C35B-5F92-4BFC-8430-F595C46B9BE2}" presName="node" presStyleLbl="node1" presStyleIdx="1" presStyleCnt="5" custScaleX="171014" custScaleY="131026">
        <dgm:presLayoutVars>
          <dgm:bulletEnabled val="1"/>
        </dgm:presLayoutVars>
      </dgm:prSet>
      <dgm:spPr/>
    </dgm:pt>
    <dgm:pt modelId="{52013870-B7FB-4EE2-8569-C900841237A7}" type="pres">
      <dgm:prSet presAssocID="{AEEC80C7-BA4F-4472-ADCA-89C2857ABB8E}" presName="sibTrans" presStyleCnt="0"/>
      <dgm:spPr/>
    </dgm:pt>
    <dgm:pt modelId="{C234E761-8EED-4475-A590-D65822FF235A}" type="pres">
      <dgm:prSet presAssocID="{20A341DD-9266-442E-A874-C6BB9A22A790}" presName="node" presStyleLbl="node1" presStyleIdx="2" presStyleCnt="5" custScaleX="135783" custScaleY="69172">
        <dgm:presLayoutVars>
          <dgm:bulletEnabled val="1"/>
        </dgm:presLayoutVars>
      </dgm:prSet>
      <dgm:spPr/>
    </dgm:pt>
    <dgm:pt modelId="{EDDDE6F7-1DB4-4ECD-9264-2A9F28B3B512}" type="pres">
      <dgm:prSet presAssocID="{BC570780-6F13-44B6-9C58-9FEF8EF802EA}" presName="sibTrans" presStyleCnt="0"/>
      <dgm:spPr/>
    </dgm:pt>
    <dgm:pt modelId="{A5150D11-9BD3-42FB-AFCD-2F689BD21186}" type="pres">
      <dgm:prSet presAssocID="{42386B3C-4E75-43FE-A4C0-1ED8CE983BC0}" presName="node" presStyleLbl="node1" presStyleIdx="3" presStyleCnt="5" custScaleX="144065" custScaleY="74727">
        <dgm:presLayoutVars>
          <dgm:bulletEnabled val="1"/>
        </dgm:presLayoutVars>
      </dgm:prSet>
      <dgm:spPr/>
    </dgm:pt>
    <dgm:pt modelId="{F4838053-6EDB-4BA4-A035-871C0929F475}" type="pres">
      <dgm:prSet presAssocID="{85E563EF-25EC-48F1-9E00-98D6FAF92660}" presName="sibTrans" presStyleCnt="0"/>
      <dgm:spPr/>
    </dgm:pt>
    <dgm:pt modelId="{25E478B2-0E3D-4875-A20A-77BF1C04F8F1}" type="pres">
      <dgm:prSet presAssocID="{965BC68C-E5E5-41EE-9AEE-F8E7FA72A9D0}" presName="node" presStyleLbl="node1" presStyleIdx="4" presStyleCnt="5" custScaleX="195299" custScaleY="55240">
        <dgm:presLayoutVars>
          <dgm:bulletEnabled val="1"/>
        </dgm:presLayoutVars>
      </dgm:prSet>
      <dgm:spPr/>
    </dgm:pt>
  </dgm:ptLst>
  <dgm:cxnLst>
    <dgm:cxn modelId="{FA230545-7AAC-4B8F-BDBE-D8D859224C09}" type="presOf" srcId="{AEE5A187-1E94-461F-8C1D-9BAFEAF513EE}" destId="{4374F3FC-157D-44DE-8D10-6EC65B3228B3}" srcOrd="0" destOrd="0" presId="urn:microsoft.com/office/officeart/2005/8/layout/default"/>
    <dgm:cxn modelId="{3D2835E5-C6ED-4912-8077-35F81EF29634}" srcId="{AEE5A187-1E94-461F-8C1D-9BAFEAF513EE}" destId="{C3E6C35B-5F92-4BFC-8430-F595C46B9BE2}" srcOrd="1" destOrd="0" parTransId="{CB261B6D-E4B0-4DC2-B28B-484114D28F1D}" sibTransId="{AEEC80C7-BA4F-4472-ADCA-89C2857ABB8E}"/>
    <dgm:cxn modelId="{C9F35C10-C9FC-450D-86EC-ADC85F721BDF}" type="presOf" srcId="{965BC68C-E5E5-41EE-9AEE-F8E7FA72A9D0}" destId="{25E478B2-0E3D-4875-A20A-77BF1C04F8F1}" srcOrd="0" destOrd="0" presId="urn:microsoft.com/office/officeart/2005/8/layout/default"/>
    <dgm:cxn modelId="{8B4E733C-6FF8-4D97-8737-56F07A2A1A4F}" type="presOf" srcId="{C3E6C35B-5F92-4BFC-8430-F595C46B9BE2}" destId="{88130B35-CA23-45D8-BABE-C6A82B982630}" srcOrd="0" destOrd="0" presId="urn:microsoft.com/office/officeart/2005/8/layout/default"/>
    <dgm:cxn modelId="{F97DB293-BE1F-415F-97B4-D73A278B25AA}" srcId="{AEE5A187-1E94-461F-8C1D-9BAFEAF513EE}" destId="{965BC68C-E5E5-41EE-9AEE-F8E7FA72A9D0}" srcOrd="4" destOrd="0" parTransId="{4B4DE8B1-053A-4E88-BE54-355C04E79EC8}" sibTransId="{3F1923C8-2CB5-4F06-AAA5-33F10F7207B6}"/>
    <dgm:cxn modelId="{BBCB5B1A-7A9B-40A9-970D-C8BDC193620E}" type="presOf" srcId="{20A341DD-9266-442E-A874-C6BB9A22A790}" destId="{C234E761-8EED-4475-A590-D65822FF235A}" srcOrd="0" destOrd="0" presId="urn:microsoft.com/office/officeart/2005/8/layout/default"/>
    <dgm:cxn modelId="{2DAF76DF-8043-4285-B776-EF5E718584F0}" type="presOf" srcId="{4934A36D-4A51-417F-AAF6-16E9B935DFEF}" destId="{88FDA3CE-88F5-42BA-B8ED-BFBE4159F56C}" srcOrd="0" destOrd="0" presId="urn:microsoft.com/office/officeart/2005/8/layout/default"/>
    <dgm:cxn modelId="{CD944893-E549-4141-AA25-A1E80907588C}" type="presOf" srcId="{42386B3C-4E75-43FE-A4C0-1ED8CE983BC0}" destId="{A5150D11-9BD3-42FB-AFCD-2F689BD21186}" srcOrd="0" destOrd="0" presId="urn:microsoft.com/office/officeart/2005/8/layout/default"/>
    <dgm:cxn modelId="{BD68B2C2-26C3-424B-9F78-C03383DFB04C}" srcId="{AEE5A187-1E94-461F-8C1D-9BAFEAF513EE}" destId="{42386B3C-4E75-43FE-A4C0-1ED8CE983BC0}" srcOrd="3" destOrd="0" parTransId="{D05ACB8D-77ED-452F-A82A-D749A02CA916}" sibTransId="{85E563EF-25EC-48F1-9E00-98D6FAF92660}"/>
    <dgm:cxn modelId="{EDE01C0E-2C9D-4105-99B2-9A7E33CBD5E8}" srcId="{AEE5A187-1E94-461F-8C1D-9BAFEAF513EE}" destId="{4934A36D-4A51-417F-AAF6-16E9B935DFEF}" srcOrd="0" destOrd="0" parTransId="{29D70893-8233-4FFC-817F-B5AA7AA74482}" sibTransId="{E533067A-2849-4172-9A48-0BF3C3D1D11D}"/>
    <dgm:cxn modelId="{1060FC42-313B-46FC-9E8F-7DA89A48DF22}" srcId="{AEE5A187-1E94-461F-8C1D-9BAFEAF513EE}" destId="{20A341DD-9266-442E-A874-C6BB9A22A790}" srcOrd="2" destOrd="0" parTransId="{C7B37EC5-CE68-4794-925D-B8C930DAD24C}" sibTransId="{BC570780-6F13-44B6-9C58-9FEF8EF802EA}"/>
    <dgm:cxn modelId="{23DB98F4-64FD-4F78-A28A-CD51527979E1}" type="presParOf" srcId="{4374F3FC-157D-44DE-8D10-6EC65B3228B3}" destId="{88FDA3CE-88F5-42BA-B8ED-BFBE4159F56C}" srcOrd="0" destOrd="0" presId="urn:microsoft.com/office/officeart/2005/8/layout/default"/>
    <dgm:cxn modelId="{184B8985-7BE4-4E32-84EC-2679D32F3E3D}" type="presParOf" srcId="{4374F3FC-157D-44DE-8D10-6EC65B3228B3}" destId="{9E4688D1-4EBF-4112-9F06-8E60D6F7483B}" srcOrd="1" destOrd="0" presId="urn:microsoft.com/office/officeart/2005/8/layout/default"/>
    <dgm:cxn modelId="{B24F4A02-36F3-44D4-8DD7-2148406CE79C}" type="presParOf" srcId="{4374F3FC-157D-44DE-8D10-6EC65B3228B3}" destId="{88130B35-CA23-45D8-BABE-C6A82B982630}" srcOrd="2" destOrd="0" presId="urn:microsoft.com/office/officeart/2005/8/layout/default"/>
    <dgm:cxn modelId="{9144B42B-D297-466C-B5C6-26C5C683ED67}" type="presParOf" srcId="{4374F3FC-157D-44DE-8D10-6EC65B3228B3}" destId="{52013870-B7FB-4EE2-8569-C900841237A7}" srcOrd="3" destOrd="0" presId="urn:microsoft.com/office/officeart/2005/8/layout/default"/>
    <dgm:cxn modelId="{B7C1200F-2214-47F4-B7DD-EBF3801E1680}" type="presParOf" srcId="{4374F3FC-157D-44DE-8D10-6EC65B3228B3}" destId="{C234E761-8EED-4475-A590-D65822FF235A}" srcOrd="4" destOrd="0" presId="urn:microsoft.com/office/officeart/2005/8/layout/default"/>
    <dgm:cxn modelId="{FB9BF835-63AF-41FE-8E53-0E32C0E861EB}" type="presParOf" srcId="{4374F3FC-157D-44DE-8D10-6EC65B3228B3}" destId="{EDDDE6F7-1DB4-4ECD-9264-2A9F28B3B512}" srcOrd="5" destOrd="0" presId="urn:microsoft.com/office/officeart/2005/8/layout/default"/>
    <dgm:cxn modelId="{9FC3D32A-842F-4F7B-BD11-8F9D63758AB7}" type="presParOf" srcId="{4374F3FC-157D-44DE-8D10-6EC65B3228B3}" destId="{A5150D11-9BD3-42FB-AFCD-2F689BD21186}" srcOrd="6" destOrd="0" presId="urn:microsoft.com/office/officeart/2005/8/layout/default"/>
    <dgm:cxn modelId="{03E3B3A4-A5FE-4000-803A-FD4CC17653D2}" type="presParOf" srcId="{4374F3FC-157D-44DE-8D10-6EC65B3228B3}" destId="{F4838053-6EDB-4BA4-A035-871C0929F475}" srcOrd="7" destOrd="0" presId="urn:microsoft.com/office/officeart/2005/8/layout/default"/>
    <dgm:cxn modelId="{5CB83332-E432-44D8-8C61-3501D28D8188}" type="presParOf" srcId="{4374F3FC-157D-44DE-8D10-6EC65B3228B3}" destId="{25E478B2-0E3D-4875-A20A-77BF1C04F8F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FDA3CE-88F5-42BA-B8ED-BFBE4159F56C}">
      <dsp:nvSpPr>
        <dsp:cNvPr id="0" name=""/>
        <dsp:cNvSpPr/>
      </dsp:nvSpPr>
      <dsp:spPr>
        <a:xfrm>
          <a:off x="706" y="445303"/>
          <a:ext cx="3573664" cy="21365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обеспечение повышения оперативности, устойчивости и эффективности распространения ИКТ во всех сферах деятельности общества и человека</a:t>
          </a:r>
          <a:endParaRPr lang="ru-RU" sz="3600" kern="1200" dirty="0"/>
        </a:p>
      </dsp:txBody>
      <dsp:txXfrm>
        <a:off x="706" y="445303"/>
        <a:ext cx="3573664" cy="2136554"/>
      </dsp:txXfrm>
    </dsp:sp>
    <dsp:sp modelId="{88130B35-CA23-45D8-BABE-C6A82B982630}">
      <dsp:nvSpPr>
        <dsp:cNvPr id="0" name=""/>
        <dsp:cNvSpPr/>
      </dsp:nvSpPr>
      <dsp:spPr>
        <a:xfrm>
          <a:off x="3812960" y="575737"/>
          <a:ext cx="4080213" cy="18756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создание и поддержание необходимого для устойчивого развития общества уровня информационного потенциала</a:t>
          </a:r>
        </a:p>
      </dsp:txBody>
      <dsp:txXfrm>
        <a:off x="3812960" y="575737"/>
        <a:ext cx="4080213" cy="1875685"/>
      </dsp:txXfrm>
    </dsp:sp>
    <dsp:sp modelId="{C234E761-8EED-4475-A590-D65822FF235A}">
      <dsp:nvSpPr>
        <dsp:cNvPr id="0" name=""/>
        <dsp:cNvSpPr/>
      </dsp:nvSpPr>
      <dsp:spPr>
        <a:xfrm>
          <a:off x="489206" y="2860207"/>
          <a:ext cx="3239638" cy="9902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интеграцию в мировое информационное пространство</a:t>
          </a:r>
        </a:p>
      </dsp:txBody>
      <dsp:txXfrm>
        <a:off x="489206" y="2860207"/>
        <a:ext cx="3239638" cy="990222"/>
      </dsp:txXfrm>
    </dsp:sp>
    <dsp:sp modelId="{A5150D11-9BD3-42FB-AFCD-2F689BD21186}">
      <dsp:nvSpPr>
        <dsp:cNvPr id="0" name=""/>
        <dsp:cNvSpPr/>
      </dsp:nvSpPr>
      <dsp:spPr>
        <a:xfrm>
          <a:off x="3967434" y="2820446"/>
          <a:ext cx="3437238" cy="10697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поощрение, внедрение передовых отечественных и зарубежных информационных технологий</a:t>
          </a:r>
        </a:p>
      </dsp:txBody>
      <dsp:txXfrm>
        <a:off x="3967434" y="2820446"/>
        <a:ext cx="3437238" cy="1069744"/>
      </dsp:txXfrm>
    </dsp:sp>
    <dsp:sp modelId="{25E478B2-0E3D-4875-A20A-77BF1C04F8F1}">
      <dsp:nvSpPr>
        <dsp:cNvPr id="0" name=""/>
        <dsp:cNvSpPr/>
      </dsp:nvSpPr>
      <dsp:spPr>
        <a:xfrm>
          <a:off x="1617126" y="4128780"/>
          <a:ext cx="4659627" cy="7907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развитие первичной сети связи передачи данных</a:t>
          </a:r>
        </a:p>
      </dsp:txBody>
      <dsp:txXfrm>
        <a:off x="1617126" y="4128780"/>
        <a:ext cx="4659627" cy="7907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AD204957-76A8-40F4-B14B-3ABBCF4FE95D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C0DA9FBF-3ECC-4805-9BA0-5D000203C082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ru-RU" altLang="ru-RU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F2E6FBF5-0292-4E77-9DB6-5158C96EF950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ru-RU" altLang="ru-RU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7" name="Group 5">
              <a:extLst>
                <a:ext uri="{FF2B5EF4-FFF2-40B4-BE49-F238E27FC236}">
                  <a16:creationId xmlns:a16="http://schemas.microsoft.com/office/drawing/2014/main" id="{B36E4B39-7654-4F44-BFAE-8506BFBB78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>
                <a:extLst>
                  <a:ext uri="{FF2B5EF4-FFF2-40B4-BE49-F238E27FC236}">
                    <a16:creationId xmlns:a16="http://schemas.microsoft.com/office/drawing/2014/main" id="{F2DF26F6-60C4-4E3A-9FFC-CC46E0159DC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ru-RU" altLang="ru-RU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Rectangle 7">
                <a:extLst>
                  <a:ext uri="{FF2B5EF4-FFF2-40B4-BE49-F238E27FC236}">
                    <a16:creationId xmlns:a16="http://schemas.microsoft.com/office/drawing/2014/main" id="{4257D1EA-F86D-47F3-A122-8D5734B2A34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ru-RU" altLang="ru-RU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Rectangle 8">
                <a:extLst>
                  <a:ext uri="{FF2B5EF4-FFF2-40B4-BE49-F238E27FC236}">
                    <a16:creationId xmlns:a16="http://schemas.microsoft.com/office/drawing/2014/main" id="{66AAD583-B047-45B6-9D89-F713DB1B0E8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ru-RU" altLang="ru-RU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9">
                <a:extLst>
                  <a:ext uri="{FF2B5EF4-FFF2-40B4-BE49-F238E27FC236}">
                    <a16:creationId xmlns:a16="http://schemas.microsoft.com/office/drawing/2014/main" id="{A2544397-3488-4032-8407-A5F5BAE92B9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ru-RU" altLang="ru-RU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Rectangle 10">
                <a:extLst>
                  <a:ext uri="{FF2B5EF4-FFF2-40B4-BE49-F238E27FC236}">
                    <a16:creationId xmlns:a16="http://schemas.microsoft.com/office/drawing/2014/main" id="{7428DB4E-E3FA-4A3C-BAEC-50FD1EE9016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ru-RU" altLang="ru-RU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Rectangle 11">
                <a:extLst>
                  <a:ext uri="{FF2B5EF4-FFF2-40B4-BE49-F238E27FC236}">
                    <a16:creationId xmlns:a16="http://schemas.microsoft.com/office/drawing/2014/main" id="{D082EBB2-12D7-49DB-BB1B-1E4F05156DA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ru-RU" altLang="ru-RU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12">
                <a:extLst>
                  <a:ext uri="{FF2B5EF4-FFF2-40B4-BE49-F238E27FC236}">
                    <a16:creationId xmlns:a16="http://schemas.microsoft.com/office/drawing/2014/main" id="{69D36762-B4F2-46EA-960F-CFCE72FD677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ru-RU" altLang="ru-RU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Rectangle 13">
                <a:extLst>
                  <a:ext uri="{FF2B5EF4-FFF2-40B4-BE49-F238E27FC236}">
                    <a16:creationId xmlns:a16="http://schemas.microsoft.com/office/drawing/2014/main" id="{C4DC0736-DD07-442D-930C-AE815743D4D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ru-RU" altLang="ru-RU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Rectangle 14">
                <a:extLst>
                  <a:ext uri="{FF2B5EF4-FFF2-40B4-BE49-F238E27FC236}">
                    <a16:creationId xmlns:a16="http://schemas.microsoft.com/office/drawing/2014/main" id="{66E1DA3B-228E-43A1-8EAC-28B9743F3AC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ru-RU" altLang="ru-RU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Rectangle 15">
                <a:extLst>
                  <a:ext uri="{FF2B5EF4-FFF2-40B4-BE49-F238E27FC236}">
                    <a16:creationId xmlns:a16="http://schemas.microsoft.com/office/drawing/2014/main" id="{878C9109-0A5A-4C15-8F6F-604F11226ED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ru-RU" altLang="ru-RU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5139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3962400" y="1828800"/>
            <a:ext cx="80264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5140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3962400" y="4267200"/>
            <a:ext cx="80264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7673A257-FE4D-4170-97D8-2D5B1B16E9A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9" name="Rectangle 17">
            <a:extLst>
              <a:ext uri="{FF2B5EF4-FFF2-40B4-BE49-F238E27FC236}">
                <a16:creationId xmlns:a16="http://schemas.microsoft.com/office/drawing/2014/main" id="{A00518C6-D332-47EF-B5E0-7FA467276E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0" name="Rectangle 18">
            <a:extLst>
              <a:ext uri="{FF2B5EF4-FFF2-40B4-BE49-F238E27FC236}">
                <a16:creationId xmlns:a16="http://schemas.microsoft.com/office/drawing/2014/main" id="{A7BD1372-4F2E-436A-B03C-63EBC513A0A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EAF981-B74B-4BBA-B72F-58490834E22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715960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0A07301-8FD6-4D2F-AE70-4ADDAF3403A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117A393-C766-478A-974C-A8A29ED3FB2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D0E734E-03B0-4556-9A79-38288F7BA3BD}" type="slidenum">
              <a:rPr lang="ru-RU" altLang="ru-RU"/>
              <a:pPr/>
              <a:t>‹#›</a:t>
            </a:fld>
            <a:endParaRPr lang="ru-RU" altLang="ru-RU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B274B77E-68D4-4A0E-BC2D-2F62C7DDCF7C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5855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7976AE3-84D3-4BF0-88E7-A1FD8E469B6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C0609B2-D50F-4E56-83A6-FDFCB6D8372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C6F7CB1-5E2B-46AB-AF56-46F96CE852F1}" type="slidenum">
              <a:rPr lang="ru-RU" altLang="ru-RU"/>
              <a:pPr/>
              <a:t>‹#›</a:t>
            </a:fld>
            <a:endParaRPr lang="ru-RU" altLang="ru-RU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2F318DF6-E176-470B-ADBB-98AC6F61E719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56327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2E01D61-7EA0-4317-8EBC-9B930204AD8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42DE11D-4F1A-4C55-A91A-73242C4118E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43B6326-60FF-4A34-9DF4-29D3DCF6B907}" type="slidenum">
              <a:rPr lang="ru-RU" altLang="ru-RU"/>
              <a:pPr/>
              <a:t>‹#›</a:t>
            </a:fld>
            <a:endParaRPr lang="ru-RU" altLang="ru-RU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61488A65-C7CF-4094-916A-29D1EBB92DCF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52541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E5C8079-365D-498A-9917-C7C9ED62F0C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B55C5B32-041D-4BA8-91BC-7ED4D080662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CED3666-58EA-4C55-9562-F04411CB8E47}" type="slidenum">
              <a:rPr lang="ru-RU" altLang="ru-RU"/>
              <a:pPr/>
              <a:t>‹#›</a:t>
            </a:fld>
            <a:endParaRPr lang="ru-RU" altLang="ru-RU"/>
          </a:p>
        </p:txBody>
      </p:sp>
      <p:sp>
        <p:nvSpPr>
          <p:cNvPr id="9" name="Rectangle 16">
            <a:extLst>
              <a:ext uri="{FF2B5EF4-FFF2-40B4-BE49-F238E27FC236}">
                <a16:creationId xmlns:a16="http://schemas.microsoft.com/office/drawing/2014/main" id="{BA48B7A3-D2F0-49E3-908F-08466312169D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12104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B2D8F6-2E66-44E0-913A-92BA6F6A3B5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864276-10A7-4276-A2EA-D1871436801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49F9122-0200-4CDD-8A13-539310ECC66A}" type="slidenum">
              <a:rPr lang="ru-RU" altLang="ru-RU"/>
              <a:pPr/>
              <a:t>‹#›</a:t>
            </a:fld>
            <a:endParaRPr lang="ru-RU" altLang="ru-RU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D287F431-23E5-4777-8D45-65264DB38A75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50884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D52C58E-A233-4038-81CA-FC07E3A6822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9E587AE-AE3E-4A29-8B32-D1D899D1560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F810A90-B21F-48A5-8BA0-32BA2C5D23DC}" type="slidenum">
              <a:rPr lang="ru-RU" altLang="ru-RU"/>
              <a:pPr/>
              <a:t>‹#›</a:t>
            </a:fld>
            <a:endParaRPr lang="ru-RU" altLang="ru-RU"/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5399A30F-EE96-4F78-BAC1-E9B1E01F0E92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46320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C43A155-AE44-441F-9DD7-B60C2B98D53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AABA252-D01D-40C9-A7E1-00CB26FBCD1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31CDF37-F1BA-48ED-9343-9B1E1E6C5772}" type="slidenum">
              <a:rPr lang="ru-RU" altLang="ru-RU"/>
              <a:pPr/>
              <a:t>‹#›</a:t>
            </a:fld>
            <a:endParaRPr lang="ru-RU" altLang="ru-RU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FCA86C7F-AA0A-47DC-853F-DF976E178C57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33152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AE000A7-227C-483A-B2E6-01B3FB552B1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D25C8C2-9688-4227-827F-BC048F50943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C28C198-0261-4580-9472-3DF7333716CD}" type="slidenum">
              <a:rPr lang="ru-RU" altLang="ru-RU"/>
              <a:pPr/>
              <a:t>‹#›</a:t>
            </a:fld>
            <a:endParaRPr lang="ru-RU" altLang="ru-RU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C94C0730-614A-414B-B5D9-1100EC22579A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45771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591A8D6-0BD6-474E-B5FF-C57C11849E6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900D966-F3B3-41EE-9E68-BC1C08B6D73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E46716B-E592-40FA-A226-177870570541}" type="slidenum">
              <a:rPr lang="ru-RU" altLang="ru-RU"/>
              <a:pPr/>
              <a:t>‹#›</a:t>
            </a:fld>
            <a:endParaRPr lang="ru-RU" altLang="ru-RU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51D7A5DE-0B22-41EB-8766-DB23553A5E00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81836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457200"/>
            <a:ext cx="2743200" cy="54102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457200"/>
            <a:ext cx="8026400" cy="54102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6D9E931-E6ED-464E-BA58-8CD317C478E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642F1E8-89E5-46AF-993B-8CDACDD7293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B3D573C-67F2-4AFD-A007-F9EBBD4F3923}" type="slidenum">
              <a:rPr lang="ru-RU" altLang="ru-RU"/>
              <a:pPr/>
              <a:t>‹#›</a:t>
            </a:fld>
            <a:endParaRPr lang="ru-RU" altLang="ru-RU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14413340-99FA-486C-BA7E-1BA645AAF577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49357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/>
          </p:nvPr>
        </p:nvSpPr>
        <p:spPr>
          <a:xfrm>
            <a:off x="609600" y="457200"/>
            <a:ext cx="10972800" cy="5410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3A7597-0832-4A33-B9A4-B5B03993D3A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5C4481-68BB-4925-9CBF-946F8BA73CB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93FE6E3-1212-4FEF-BA94-9483D31E6C78}" type="slidenum">
              <a:rPr lang="ru-RU" altLang="ru-RU"/>
              <a:pPr/>
              <a:t>‹#›</a:t>
            </a:fld>
            <a:endParaRPr lang="ru-RU" altLang="ru-RU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63979E68-6F75-4323-BD11-B56662266BC2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889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916D1855-DED6-45A2-B752-BCD212008E42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60F4F3C8-1F71-4555-A225-A4D98D4529AB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ru-RU" altLang="ru-RU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C2EBECB3-3AA8-4337-A145-10215AB11C72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ru-RU" altLang="ru-RU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7" name="Group 5">
              <a:extLst>
                <a:ext uri="{FF2B5EF4-FFF2-40B4-BE49-F238E27FC236}">
                  <a16:creationId xmlns:a16="http://schemas.microsoft.com/office/drawing/2014/main" id="{6AD88DDC-ADEE-411C-AF05-1F404C89A1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>
                <a:extLst>
                  <a:ext uri="{FF2B5EF4-FFF2-40B4-BE49-F238E27FC236}">
                    <a16:creationId xmlns:a16="http://schemas.microsoft.com/office/drawing/2014/main" id="{C916EC72-81D3-4B93-8CF7-73951687772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ru-RU" altLang="ru-RU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Rectangle 7">
                <a:extLst>
                  <a:ext uri="{FF2B5EF4-FFF2-40B4-BE49-F238E27FC236}">
                    <a16:creationId xmlns:a16="http://schemas.microsoft.com/office/drawing/2014/main" id="{AA3FB5AD-2891-45E1-83BC-85CB951A7A2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ru-RU" altLang="ru-RU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Rectangle 8">
                <a:extLst>
                  <a:ext uri="{FF2B5EF4-FFF2-40B4-BE49-F238E27FC236}">
                    <a16:creationId xmlns:a16="http://schemas.microsoft.com/office/drawing/2014/main" id="{A3763D3A-98AA-4488-82BE-9572C2CB273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ru-RU" altLang="ru-RU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9">
                <a:extLst>
                  <a:ext uri="{FF2B5EF4-FFF2-40B4-BE49-F238E27FC236}">
                    <a16:creationId xmlns:a16="http://schemas.microsoft.com/office/drawing/2014/main" id="{796AB2DA-4136-47DE-AB46-FD181DDB556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ru-RU" altLang="ru-RU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Rectangle 10">
                <a:extLst>
                  <a:ext uri="{FF2B5EF4-FFF2-40B4-BE49-F238E27FC236}">
                    <a16:creationId xmlns:a16="http://schemas.microsoft.com/office/drawing/2014/main" id="{ECA0AF83-8117-4C55-AA3F-80E50AD6238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ru-RU" altLang="ru-RU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Rectangle 11">
                <a:extLst>
                  <a:ext uri="{FF2B5EF4-FFF2-40B4-BE49-F238E27FC236}">
                    <a16:creationId xmlns:a16="http://schemas.microsoft.com/office/drawing/2014/main" id="{7A01045A-A3DD-4590-B13A-42B1021D551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ru-RU" altLang="ru-RU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12">
                <a:extLst>
                  <a:ext uri="{FF2B5EF4-FFF2-40B4-BE49-F238E27FC236}">
                    <a16:creationId xmlns:a16="http://schemas.microsoft.com/office/drawing/2014/main" id="{36E40889-96CA-4630-A678-6F09DE8D5D4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ru-RU" altLang="ru-RU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Rectangle 13">
                <a:extLst>
                  <a:ext uri="{FF2B5EF4-FFF2-40B4-BE49-F238E27FC236}">
                    <a16:creationId xmlns:a16="http://schemas.microsoft.com/office/drawing/2014/main" id="{A83E3B45-DB3B-4FC2-BE57-B7A5FACBFAE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ru-RU" altLang="ru-RU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Rectangle 14">
                <a:extLst>
                  <a:ext uri="{FF2B5EF4-FFF2-40B4-BE49-F238E27FC236}">
                    <a16:creationId xmlns:a16="http://schemas.microsoft.com/office/drawing/2014/main" id="{178B078F-8151-4E47-9F8B-C3144EED933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ru-RU" altLang="ru-RU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Rectangle 15">
                <a:extLst>
                  <a:ext uri="{FF2B5EF4-FFF2-40B4-BE49-F238E27FC236}">
                    <a16:creationId xmlns:a16="http://schemas.microsoft.com/office/drawing/2014/main" id="{3E5F415F-9926-47EF-AC18-BA3BA978C59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ru-RU" altLang="ru-RU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5139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3962400" y="1828800"/>
            <a:ext cx="80264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5140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3962400" y="4267200"/>
            <a:ext cx="80264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FDAB01FE-D7B6-4B57-BF0E-1F63573EC4A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9" name="Rectangle 17">
            <a:extLst>
              <a:ext uri="{FF2B5EF4-FFF2-40B4-BE49-F238E27FC236}">
                <a16:creationId xmlns:a16="http://schemas.microsoft.com/office/drawing/2014/main" id="{134C2BB6-341D-4853-83F1-BEB130D21F7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0" name="Rectangle 18">
            <a:extLst>
              <a:ext uri="{FF2B5EF4-FFF2-40B4-BE49-F238E27FC236}">
                <a16:creationId xmlns:a16="http://schemas.microsoft.com/office/drawing/2014/main" id="{A1AE5942-7975-40D2-BDA5-3D77FC89E4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9E644C-B6FF-4C24-8126-52D66781093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02399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03DAE1D-03A9-4DB6-8454-3F80A999B43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98C526B-8C07-43BD-BFAE-29366E1990C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391F040-E978-41F8-AC18-7C460AA95C3B}" type="slidenum">
              <a:rPr lang="ru-RU" altLang="ru-RU"/>
              <a:pPr/>
              <a:t>‹#›</a:t>
            </a:fld>
            <a:endParaRPr lang="ru-RU" altLang="ru-RU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938C8F30-C4C0-4FAE-9519-A20D66948027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61982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1FC8C7D-1E6F-4A3C-ACE8-428FE5A7D27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F8324E8-79C8-4823-9551-F845B9738F6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924D836-F18C-496E-92D9-94104C50DB95}" type="slidenum">
              <a:rPr lang="ru-RU" altLang="ru-RU"/>
              <a:pPr/>
              <a:t>‹#›</a:t>
            </a:fld>
            <a:endParaRPr lang="ru-RU" altLang="ru-RU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FB11F8A6-2F6B-47AA-B64B-6C7E788419AE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72852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070A88E-D405-4A06-AF6E-FF9F9E8A5F2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4BED814-CA11-43A1-B71E-58FC75501F3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6ABCE2E-10F2-40A7-B551-EF4A3D8F227B}" type="slidenum">
              <a:rPr lang="ru-RU" altLang="ru-RU"/>
              <a:pPr/>
              <a:t>‹#›</a:t>
            </a:fld>
            <a:endParaRPr lang="ru-RU" altLang="ru-RU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F31347A2-FE48-4A4E-AE18-183B13AED80E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89122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2477F03-F221-491A-9C1E-93243EBFBB9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DD70214F-554F-48DC-9990-1B67F867FC4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73C30AA-7843-4A3D-96BB-6720E05E8914}" type="slidenum">
              <a:rPr lang="ru-RU" altLang="ru-RU"/>
              <a:pPr/>
              <a:t>‹#›</a:t>
            </a:fld>
            <a:endParaRPr lang="ru-RU" altLang="ru-RU"/>
          </a:p>
        </p:txBody>
      </p:sp>
      <p:sp>
        <p:nvSpPr>
          <p:cNvPr id="9" name="Rectangle 16">
            <a:extLst>
              <a:ext uri="{FF2B5EF4-FFF2-40B4-BE49-F238E27FC236}">
                <a16:creationId xmlns:a16="http://schemas.microsoft.com/office/drawing/2014/main" id="{33FDC650-230C-452E-AF9C-F8B3BFF30A9A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9599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B9FE70-57BF-4C4E-A2C9-9DC957994A6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EDD54A-2981-401E-B31F-24FECBD1852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CE2880E-2F91-4A51-A777-7C91DC412AB1}" type="slidenum">
              <a:rPr lang="ru-RU" altLang="ru-RU"/>
              <a:pPr/>
              <a:t>‹#›</a:t>
            </a:fld>
            <a:endParaRPr lang="ru-RU" altLang="ru-RU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1CF0A543-48BC-4BF4-985F-55523908C221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11032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437C878-595B-4548-971C-98235B5C182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6B858DF1-1580-438E-AD8C-EF8A0673699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494D997-4F25-499B-BD8A-CEE4D158CE6A}" type="slidenum">
              <a:rPr lang="ru-RU" altLang="ru-RU"/>
              <a:pPr/>
              <a:t>‹#›</a:t>
            </a:fld>
            <a:endParaRPr lang="ru-RU" altLang="ru-RU"/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9280923B-30AE-48E2-93C0-3C1ACA0D4EB4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13885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C3A0513-D61D-4C8B-AFEF-F222929BB13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409773B-1679-4DA2-A161-F11BBAB2E7B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D7C7CDD-3940-4187-A939-1A5341DAC1A3}" type="slidenum">
              <a:rPr lang="ru-RU" altLang="ru-RU"/>
              <a:pPr/>
              <a:t>‹#›</a:t>
            </a:fld>
            <a:endParaRPr lang="ru-RU" altLang="ru-RU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C1133759-460E-4A45-95DC-F1D03A3D0DF5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17908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E210FB3-81F3-4AB6-9821-28C9BAA411C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CD616C5-C32A-45B7-BB8C-76DDB6511A7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7E76A11-44AC-44D1-9AC7-C7FE50AC5FC2}" type="slidenum">
              <a:rPr lang="ru-RU" altLang="ru-RU"/>
              <a:pPr/>
              <a:t>‹#›</a:t>
            </a:fld>
            <a:endParaRPr lang="ru-RU" altLang="ru-RU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162CD365-DD40-48FC-A6E0-52053FD3482A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98640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7C8F91B-67A8-4149-B6A6-E994014AB77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0C6CFCC-E351-4B68-A80F-82F33BCD764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AF9873F-0CE5-4EFA-BC90-E4D047EDD816}" type="slidenum">
              <a:rPr lang="ru-RU" altLang="ru-RU"/>
              <a:pPr/>
              <a:t>‹#›</a:t>
            </a:fld>
            <a:endParaRPr lang="ru-RU" altLang="ru-RU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E5A27F6C-F1F1-49C4-9B68-D8D993696367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6330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457200"/>
            <a:ext cx="2743200" cy="54102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457200"/>
            <a:ext cx="8026400" cy="54102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9F77632-99E0-49FB-9CB0-3CC366653A0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6A74076-3074-4A11-BECF-D804CF9F84C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DD5BDD6-4203-4B4F-92BD-FBE438CBD941}" type="slidenum">
              <a:rPr lang="ru-RU" altLang="ru-RU"/>
              <a:pPr/>
              <a:t>‹#›</a:t>
            </a:fld>
            <a:endParaRPr lang="ru-RU" altLang="ru-RU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82BA4627-5929-4476-9079-80F7DAC10E9B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47519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/>
          </p:nvPr>
        </p:nvSpPr>
        <p:spPr>
          <a:xfrm>
            <a:off x="609600" y="457200"/>
            <a:ext cx="10972800" cy="5410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890691-ECA2-4D27-A756-12A699ACA21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556B6B-845A-4BB7-BF22-E607E4616B7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088FEDF-A272-455E-BDCA-17B3DAC3F9A4}" type="slidenum">
              <a:rPr lang="ru-RU" altLang="ru-RU"/>
              <a:pPr/>
              <a:t>‹#›</a:t>
            </a:fld>
            <a:endParaRPr lang="ru-RU" altLang="ru-RU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C0F9083C-329E-471E-AE49-7E3822474830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1797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D83E1C55-1AD8-447D-99A1-C6D900B7FC5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C73E06C7-6AE1-404D-AB6F-EEB56DA22D0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000000"/>
                </a:solidFill>
                <a:latin typeface="Arial Black" panose="020B0A04020102020204" pitchFamily="34" charset="0"/>
              </a:defRPr>
            </a:lvl1pPr>
          </a:lstStyle>
          <a:p>
            <a:fld id="{1BB66E21-9C80-4699-8315-FFF6A3E5969A}" type="slidenum">
              <a:rPr lang="ru-RU" altLang="ru-RU"/>
              <a:pPr/>
              <a:t>‹#›</a:t>
            </a:fld>
            <a:endParaRPr lang="ru-RU" altLang="ru-RU"/>
          </a:p>
        </p:txBody>
      </p:sp>
      <p:grpSp>
        <p:nvGrpSpPr>
          <p:cNvPr id="1028" name="Group 4">
            <a:extLst>
              <a:ext uri="{FF2B5EF4-FFF2-40B4-BE49-F238E27FC236}">
                <a16:creationId xmlns:a16="http://schemas.microsoft.com/office/drawing/2014/main" id="{8A1DA1A4-93F1-4C4C-A3F3-CBBB4314405B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2000" cy="546100"/>
            <a:chOff x="0" y="0"/>
            <a:chExt cx="5760" cy="344"/>
          </a:xfrm>
        </p:grpSpPr>
        <p:sp>
          <p:nvSpPr>
            <p:cNvPr id="1032" name="Rectangle 5">
              <a:extLst>
                <a:ext uri="{FF2B5EF4-FFF2-40B4-BE49-F238E27FC236}">
                  <a16:creationId xmlns:a16="http://schemas.microsoft.com/office/drawing/2014/main" id="{398126C2-2D22-4F21-81C4-6046AB120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ru-RU" altLang="ru-RU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33" name="Rectangle 6">
              <a:extLst>
                <a:ext uri="{FF2B5EF4-FFF2-40B4-BE49-F238E27FC236}">
                  <a16:creationId xmlns:a16="http://schemas.microsoft.com/office/drawing/2014/main" id="{19AD6E0F-4B84-4819-8085-30F374EDC7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ru-RU" altLang="ru-RU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34" name="Rectangle 7">
              <a:extLst>
                <a:ext uri="{FF2B5EF4-FFF2-40B4-BE49-F238E27FC236}">
                  <a16:creationId xmlns:a16="http://schemas.microsoft.com/office/drawing/2014/main" id="{F2ECB921-66F5-4529-9D79-B5ED6160B8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ru-RU" altLang="ru-RU" sz="1800">
                <a:solidFill>
                  <a:srgbClr val="666699"/>
                </a:solidFill>
              </a:endParaRPr>
            </a:p>
          </p:txBody>
        </p:sp>
        <p:sp>
          <p:nvSpPr>
            <p:cNvPr id="1035" name="Rectangle 8">
              <a:extLst>
                <a:ext uri="{FF2B5EF4-FFF2-40B4-BE49-F238E27FC236}">
                  <a16:creationId xmlns:a16="http://schemas.microsoft.com/office/drawing/2014/main" id="{E9A1F7D9-23BE-4E89-9C53-2919D1F82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ru-RU" altLang="ru-RU" sz="1800">
                <a:solidFill>
                  <a:srgbClr val="666699"/>
                </a:solidFill>
              </a:endParaRPr>
            </a:p>
          </p:txBody>
        </p:sp>
        <p:sp>
          <p:nvSpPr>
            <p:cNvPr id="1036" name="Rectangle 9">
              <a:extLst>
                <a:ext uri="{FF2B5EF4-FFF2-40B4-BE49-F238E27FC236}">
                  <a16:creationId xmlns:a16="http://schemas.microsoft.com/office/drawing/2014/main" id="{2991ADD2-45B9-4FEF-A5A3-6F81968A8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ru-RU" altLang="ru-RU" sz="1800">
                <a:solidFill>
                  <a:srgbClr val="9999CC"/>
                </a:solidFill>
              </a:endParaRPr>
            </a:p>
          </p:txBody>
        </p:sp>
        <p:sp>
          <p:nvSpPr>
            <p:cNvPr id="1037" name="Rectangle 10">
              <a:extLst>
                <a:ext uri="{FF2B5EF4-FFF2-40B4-BE49-F238E27FC236}">
                  <a16:creationId xmlns:a16="http://schemas.microsoft.com/office/drawing/2014/main" id="{525F6E58-CD03-45B4-BFE9-9707B6127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ru-RU" altLang="ru-RU" sz="1800">
                <a:solidFill>
                  <a:srgbClr val="666699"/>
                </a:solidFill>
              </a:endParaRPr>
            </a:p>
          </p:txBody>
        </p:sp>
        <p:sp>
          <p:nvSpPr>
            <p:cNvPr id="1038" name="Rectangle 11">
              <a:extLst>
                <a:ext uri="{FF2B5EF4-FFF2-40B4-BE49-F238E27FC236}">
                  <a16:creationId xmlns:a16="http://schemas.microsoft.com/office/drawing/2014/main" id="{D7B8349F-A367-4263-B33C-E907D1B2CA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ru-RU" altLang="ru-RU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39" name="Rectangle 12">
              <a:extLst>
                <a:ext uri="{FF2B5EF4-FFF2-40B4-BE49-F238E27FC236}">
                  <a16:creationId xmlns:a16="http://schemas.microsoft.com/office/drawing/2014/main" id="{7F3A19AF-1AC9-4A9A-823E-E38B2B42DE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ru-RU" altLang="ru-RU" sz="1800">
                <a:solidFill>
                  <a:srgbClr val="9999CC"/>
                </a:solidFill>
              </a:endParaRPr>
            </a:p>
          </p:txBody>
        </p:sp>
        <p:sp>
          <p:nvSpPr>
            <p:cNvPr id="1040" name="Rectangle 13">
              <a:extLst>
                <a:ext uri="{FF2B5EF4-FFF2-40B4-BE49-F238E27FC236}">
                  <a16:creationId xmlns:a16="http://schemas.microsoft.com/office/drawing/2014/main" id="{C9B8071C-C6A1-4AC3-A18D-720E657C7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ru-RU" altLang="ru-RU" sz="1800">
                <a:solidFill>
                  <a:srgbClr val="9999CC"/>
                </a:solidFill>
              </a:endParaRPr>
            </a:p>
          </p:txBody>
        </p:sp>
      </p:grpSp>
      <p:sp>
        <p:nvSpPr>
          <p:cNvPr id="1029" name="Rectangle 14">
            <a:extLst>
              <a:ext uri="{FF2B5EF4-FFF2-40B4-BE49-F238E27FC236}">
                <a16:creationId xmlns:a16="http://schemas.microsoft.com/office/drawing/2014/main" id="{66955B20-2814-4297-8E61-503D4D2A27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457200"/>
            <a:ext cx="10972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  <p:sp>
        <p:nvSpPr>
          <p:cNvPr id="1030" name="Rectangle 15">
            <a:extLst>
              <a:ext uri="{FF2B5EF4-FFF2-40B4-BE49-F238E27FC236}">
                <a16:creationId xmlns:a16="http://schemas.microsoft.com/office/drawing/2014/main" id="{1F443905-007D-4552-BF25-C0BFA745C0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981200"/>
            <a:ext cx="109728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4112" name="Rectangle 16">
            <a:extLst>
              <a:ext uri="{FF2B5EF4-FFF2-40B4-BE49-F238E27FC236}">
                <a16:creationId xmlns:a16="http://schemas.microsoft.com/office/drawing/2014/main" id="{AF2AD787-1EDB-46BF-844C-4587A9B038C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1692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E013C576-027D-4892-B833-497F37C0F60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59508F38-66FC-47E9-B9AF-5680E29DE92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000000"/>
                </a:solidFill>
                <a:latin typeface="Arial Black" panose="020B0A04020102020204" pitchFamily="34" charset="0"/>
              </a:defRPr>
            </a:lvl1pPr>
          </a:lstStyle>
          <a:p>
            <a:fld id="{10327BCA-F34C-4FC8-88AB-3003236D2E9B}" type="slidenum">
              <a:rPr lang="ru-RU" altLang="ru-RU"/>
              <a:pPr/>
              <a:t>‹#›</a:t>
            </a:fld>
            <a:endParaRPr lang="ru-RU" altLang="ru-RU"/>
          </a:p>
        </p:txBody>
      </p:sp>
      <p:grpSp>
        <p:nvGrpSpPr>
          <p:cNvPr id="2052" name="Group 4">
            <a:extLst>
              <a:ext uri="{FF2B5EF4-FFF2-40B4-BE49-F238E27FC236}">
                <a16:creationId xmlns:a16="http://schemas.microsoft.com/office/drawing/2014/main" id="{5978B044-54D5-4232-A5A9-B88508E90E22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2000" cy="546100"/>
            <a:chOff x="0" y="0"/>
            <a:chExt cx="5760" cy="344"/>
          </a:xfrm>
        </p:grpSpPr>
        <p:sp>
          <p:nvSpPr>
            <p:cNvPr id="2056" name="Rectangle 5">
              <a:extLst>
                <a:ext uri="{FF2B5EF4-FFF2-40B4-BE49-F238E27FC236}">
                  <a16:creationId xmlns:a16="http://schemas.microsoft.com/office/drawing/2014/main" id="{BC4AAD66-E093-4CFE-9D61-6334A2EED8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ru-RU" altLang="ru-RU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057" name="Rectangle 6">
              <a:extLst>
                <a:ext uri="{FF2B5EF4-FFF2-40B4-BE49-F238E27FC236}">
                  <a16:creationId xmlns:a16="http://schemas.microsoft.com/office/drawing/2014/main" id="{7B243BD5-6996-44F1-81B0-38ACB5B29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ru-RU" altLang="ru-RU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058" name="Rectangle 7">
              <a:extLst>
                <a:ext uri="{FF2B5EF4-FFF2-40B4-BE49-F238E27FC236}">
                  <a16:creationId xmlns:a16="http://schemas.microsoft.com/office/drawing/2014/main" id="{8839CCB8-BDCE-4E32-BECC-04643ABCC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ru-RU" altLang="ru-RU" sz="1800">
                <a:solidFill>
                  <a:srgbClr val="666699"/>
                </a:solidFill>
              </a:endParaRPr>
            </a:p>
          </p:txBody>
        </p:sp>
        <p:sp>
          <p:nvSpPr>
            <p:cNvPr id="2059" name="Rectangle 8">
              <a:extLst>
                <a:ext uri="{FF2B5EF4-FFF2-40B4-BE49-F238E27FC236}">
                  <a16:creationId xmlns:a16="http://schemas.microsoft.com/office/drawing/2014/main" id="{C099E22D-D437-43BE-9155-C53B14EA5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ru-RU" altLang="ru-RU" sz="1800">
                <a:solidFill>
                  <a:srgbClr val="666699"/>
                </a:solidFill>
              </a:endParaRPr>
            </a:p>
          </p:txBody>
        </p:sp>
        <p:sp>
          <p:nvSpPr>
            <p:cNvPr id="2060" name="Rectangle 9">
              <a:extLst>
                <a:ext uri="{FF2B5EF4-FFF2-40B4-BE49-F238E27FC236}">
                  <a16:creationId xmlns:a16="http://schemas.microsoft.com/office/drawing/2014/main" id="{46C28AFD-9922-4DB5-A4A5-E74C5D9ED7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ru-RU" altLang="ru-RU" sz="1800">
                <a:solidFill>
                  <a:srgbClr val="9999CC"/>
                </a:solidFill>
              </a:endParaRPr>
            </a:p>
          </p:txBody>
        </p:sp>
        <p:sp>
          <p:nvSpPr>
            <p:cNvPr id="2061" name="Rectangle 10">
              <a:extLst>
                <a:ext uri="{FF2B5EF4-FFF2-40B4-BE49-F238E27FC236}">
                  <a16:creationId xmlns:a16="http://schemas.microsoft.com/office/drawing/2014/main" id="{296F5DEF-05E9-47B7-A64B-B431932D58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ru-RU" altLang="ru-RU" sz="1800">
                <a:solidFill>
                  <a:srgbClr val="666699"/>
                </a:solidFill>
              </a:endParaRPr>
            </a:p>
          </p:txBody>
        </p:sp>
        <p:sp>
          <p:nvSpPr>
            <p:cNvPr id="2062" name="Rectangle 11">
              <a:extLst>
                <a:ext uri="{FF2B5EF4-FFF2-40B4-BE49-F238E27FC236}">
                  <a16:creationId xmlns:a16="http://schemas.microsoft.com/office/drawing/2014/main" id="{F64AC386-8D33-4114-95DC-B8620F1B5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ru-RU" altLang="ru-RU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063" name="Rectangle 12">
              <a:extLst>
                <a:ext uri="{FF2B5EF4-FFF2-40B4-BE49-F238E27FC236}">
                  <a16:creationId xmlns:a16="http://schemas.microsoft.com/office/drawing/2014/main" id="{C9277102-81BA-4804-BA55-AFF77CE02A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ru-RU" altLang="ru-RU" sz="1800">
                <a:solidFill>
                  <a:srgbClr val="9999CC"/>
                </a:solidFill>
              </a:endParaRPr>
            </a:p>
          </p:txBody>
        </p:sp>
        <p:sp>
          <p:nvSpPr>
            <p:cNvPr id="2064" name="Rectangle 13">
              <a:extLst>
                <a:ext uri="{FF2B5EF4-FFF2-40B4-BE49-F238E27FC236}">
                  <a16:creationId xmlns:a16="http://schemas.microsoft.com/office/drawing/2014/main" id="{FE57A400-7946-4D23-BE22-251303B04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ru-RU" altLang="ru-RU" sz="1800">
                <a:solidFill>
                  <a:srgbClr val="9999CC"/>
                </a:solidFill>
              </a:endParaRPr>
            </a:p>
          </p:txBody>
        </p:sp>
      </p:grpSp>
      <p:sp>
        <p:nvSpPr>
          <p:cNvPr id="2053" name="Rectangle 14">
            <a:extLst>
              <a:ext uri="{FF2B5EF4-FFF2-40B4-BE49-F238E27FC236}">
                <a16:creationId xmlns:a16="http://schemas.microsoft.com/office/drawing/2014/main" id="{08B99170-3B53-4FE6-9694-E264BD174B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457200"/>
            <a:ext cx="10972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  <p:sp>
        <p:nvSpPr>
          <p:cNvPr id="2054" name="Rectangle 15">
            <a:extLst>
              <a:ext uri="{FF2B5EF4-FFF2-40B4-BE49-F238E27FC236}">
                <a16:creationId xmlns:a16="http://schemas.microsoft.com/office/drawing/2014/main" id="{4DDF9495-21AD-453E-BD17-5C078CA2A0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981200"/>
            <a:ext cx="109728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4112" name="Rectangle 16">
            <a:extLst>
              <a:ext uri="{FF2B5EF4-FFF2-40B4-BE49-F238E27FC236}">
                <a16:creationId xmlns:a16="http://schemas.microsoft.com/office/drawing/2014/main" id="{A93EDD19-2171-4228-BA61-1ED99A294C1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6892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7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8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2.png"/><Relationship Id="rId4" Type="http://schemas.openxmlformats.org/officeDocument/2006/relationships/image" Target="../media/image61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519D6B-62E1-46D2-A2B8-145175C75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374" y="1300785"/>
            <a:ext cx="9685614" cy="2509213"/>
          </a:xfrm>
        </p:spPr>
        <p:txBody>
          <a:bodyPr>
            <a:normAutofit/>
          </a:bodyPr>
          <a:lstStyle/>
          <a:p>
            <a:r>
              <a:rPr lang="ru-RU" sz="6000" dirty="0">
                <a:solidFill>
                  <a:srgbClr val="FF0000"/>
                </a:solidFill>
              </a:rPr>
              <a:t>Стандартизация </a:t>
            </a:r>
            <a:br>
              <a:rPr lang="en-US" sz="6000" dirty="0">
                <a:solidFill>
                  <a:srgbClr val="FF0000"/>
                </a:solidFill>
              </a:rPr>
            </a:br>
            <a:r>
              <a:rPr lang="ru-RU" sz="6000" dirty="0">
                <a:solidFill>
                  <a:srgbClr val="FF0000"/>
                </a:solidFill>
              </a:rPr>
              <a:t>в области ИКТ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CB4F670-7757-43BB-9805-AE869CC8E3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39130" y="5486401"/>
            <a:ext cx="2158379" cy="1371599"/>
          </a:xfrm>
        </p:spPr>
        <p:txBody>
          <a:bodyPr/>
          <a:lstStyle/>
          <a:p>
            <a:r>
              <a:rPr lang="ru-RU" dirty="0" err="1"/>
              <a:t>Юмаева</a:t>
            </a:r>
            <a:r>
              <a:rPr lang="ru-RU" dirty="0"/>
              <a:t> А.А.</a:t>
            </a:r>
          </a:p>
        </p:txBody>
      </p:sp>
      <p:pic>
        <p:nvPicPr>
          <p:cNvPr id="4" name="Picture 2" descr="https://im0-tub-ru.yandex.net/i?id=05f07826eaa6dc2358476f4be9139731&amp;n=13">
            <a:extLst>
              <a:ext uri="{FF2B5EF4-FFF2-40B4-BE49-F238E27FC236}">
                <a16:creationId xmlns:a16="http://schemas.microsoft.com/office/drawing/2014/main" id="{698F11BA-7671-40E0-95CE-7CD90252A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1221">
            <a:off x="7666871" y="367855"/>
            <a:ext cx="1556214" cy="1556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s://im0-tub-ru.yandex.net/i?id=308ff118e2b4816f79770eb24be23289&amp;n=13">
            <a:extLst>
              <a:ext uri="{FF2B5EF4-FFF2-40B4-BE49-F238E27FC236}">
                <a16:creationId xmlns:a16="http://schemas.microsoft.com/office/drawing/2014/main" id="{6D70E3D8-BD78-4FA4-9B6A-EAB288E71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5735">
            <a:off x="9806829" y="2507812"/>
            <a:ext cx="1873986" cy="187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://www.fira-taros2012.org.uk/_/rsrc/1331289686453/config/ieee_logo.jpg">
            <a:extLst>
              <a:ext uri="{FF2B5EF4-FFF2-40B4-BE49-F238E27FC236}">
                <a16:creationId xmlns:a16="http://schemas.microsoft.com/office/drawing/2014/main" id="{376318C8-96CF-4A0A-AC6C-B8F6F2BAF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90808">
            <a:off x="817373" y="4402399"/>
            <a:ext cx="4130458" cy="210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www.asiapacificsecuritymagazine.com/wp-content/uploads/2016/02/ibm-logo-blue_1200x900.jpg">
            <a:extLst>
              <a:ext uri="{FF2B5EF4-FFF2-40B4-BE49-F238E27FC236}">
                <a16:creationId xmlns:a16="http://schemas.microsoft.com/office/drawing/2014/main" id="{AA968F5B-623C-48E2-959C-DD0B5BDD9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75127">
            <a:off x="6824871" y="4381939"/>
            <a:ext cx="2597426" cy="194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s://cdn.turkaramamotoru.com/kk/sun-microsystems-26164-22.jpg">
            <a:extLst>
              <a:ext uri="{FF2B5EF4-FFF2-40B4-BE49-F238E27FC236}">
                <a16:creationId xmlns:a16="http://schemas.microsoft.com/office/drawing/2014/main" id="{0F5AC961-38FE-4CDF-965B-E0DA5669E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19824">
            <a:off x="463648" y="705215"/>
            <a:ext cx="2594057" cy="1290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66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011C5F-4302-446F-B562-8A78C92E8970}"/>
              </a:ext>
            </a:extLst>
          </p:cNvPr>
          <p:cNvSpPr txBox="1">
            <a:spLocks/>
          </p:cNvSpPr>
          <p:nvPr/>
        </p:nvSpPr>
        <p:spPr>
          <a:xfrm>
            <a:off x="880644" y="377419"/>
            <a:ext cx="10364451" cy="362144"/>
          </a:xfrm>
          <a:prstGeom prst="rect">
            <a:avLst/>
          </a:prstGeom>
        </p:spPr>
        <p:txBody>
          <a:bodyPr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 Понятие ИКТ как объекта стандартизации 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8433D6C-61E0-4533-AA4E-FD2018482B10}"/>
              </a:ext>
            </a:extLst>
          </p:cNvPr>
          <p:cNvSpPr/>
          <p:nvPr/>
        </p:nvSpPr>
        <p:spPr>
          <a:xfrm>
            <a:off x="503583" y="985488"/>
            <a:ext cx="77127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Развитие и совершенствование базы ТНПА в области ИКТ направлено на достижение следующих целей: </a:t>
            </a:r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81B480DE-6146-4469-936B-B7B6259324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9393130"/>
              </p:ext>
            </p:extLst>
          </p:nvPr>
        </p:nvGraphicFramePr>
        <p:xfrm>
          <a:off x="203200" y="1155205"/>
          <a:ext cx="7893880" cy="5364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D15F6CA-BD5A-413C-8BD6-584B538B2EDA}"/>
              </a:ext>
            </a:extLst>
          </p:cNvPr>
          <p:cNvSpPr/>
          <p:nvPr/>
        </p:nvSpPr>
        <p:spPr>
          <a:xfrm>
            <a:off x="8693427" y="1775031"/>
            <a:ext cx="3392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Основными объектами стандартизации ИКТ являются: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8D68B1E-D3EA-4568-B720-2B6FF6658902}"/>
              </a:ext>
            </a:extLst>
          </p:cNvPr>
          <p:cNvSpPr/>
          <p:nvPr/>
        </p:nvSpPr>
        <p:spPr>
          <a:xfrm>
            <a:off x="8799445" y="2580190"/>
            <a:ext cx="3193773" cy="87664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средства вычислительной техники и сети передачи данных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68FAF9A-A865-450E-8B29-452E71151334}"/>
              </a:ext>
            </a:extLst>
          </p:cNvPr>
          <p:cNvSpPr/>
          <p:nvPr/>
        </p:nvSpPr>
        <p:spPr>
          <a:xfrm>
            <a:off x="8799444" y="3646988"/>
            <a:ext cx="3193773" cy="67322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информационное обеспечение и базы данных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CB7D4FF-C57C-4AA7-BA66-AF793E32A6EA}"/>
              </a:ext>
            </a:extLst>
          </p:cNvPr>
          <p:cNvSpPr/>
          <p:nvPr/>
        </p:nvSpPr>
        <p:spPr>
          <a:xfrm>
            <a:off x="8792818" y="4510368"/>
            <a:ext cx="3193773" cy="67322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программное обеспечение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AF73DB0-4242-461C-9F8F-A7EFB9DC4123}"/>
              </a:ext>
            </a:extLst>
          </p:cNvPr>
          <p:cNvSpPr/>
          <p:nvPr/>
        </p:nvSpPr>
        <p:spPr>
          <a:xfrm>
            <a:off x="8792817" y="5462714"/>
            <a:ext cx="3193773" cy="67322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информационные системы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18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DEBECB5-C087-4225-B180-1C7BA77FC877}"/>
              </a:ext>
            </a:extLst>
          </p:cNvPr>
          <p:cNvSpPr/>
          <p:nvPr/>
        </p:nvSpPr>
        <p:spPr>
          <a:xfrm>
            <a:off x="1060174" y="2456478"/>
            <a:ext cx="99126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i="1" dirty="0">
                <a:solidFill>
                  <a:srgbClr val="FF0000"/>
                </a:solidFill>
              </a:rPr>
              <a:t> Стандартизация ИКТ на международном и региональном уровнях </a:t>
            </a:r>
          </a:p>
        </p:txBody>
      </p:sp>
      <p:pic>
        <p:nvPicPr>
          <p:cNvPr id="5122" name="Picture 2" descr="http://static.islam.kz/uploads/images/ipZ/xZc/rBqeslpQhTbEzp6m-lg.jpg">
            <a:extLst>
              <a:ext uri="{FF2B5EF4-FFF2-40B4-BE49-F238E27FC236}">
                <a16:creationId xmlns:a16="http://schemas.microsoft.com/office/drawing/2014/main" id="{E089393B-4A74-4975-939B-B3710F08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97302">
            <a:off x="7802474" y="3943886"/>
            <a:ext cx="3297119" cy="226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368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https://im0-tub-ru.yandex.net/i?id=308ff118e2b4816f79770eb24be23289&amp;n=13">
            <a:extLst>
              <a:ext uri="{FF2B5EF4-FFF2-40B4-BE49-F238E27FC236}">
                <a16:creationId xmlns:a16="http://schemas.microsoft.com/office/drawing/2014/main" id="{1EE417DC-591F-4EBB-ADF2-EE442D3F5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5735">
            <a:off x="10228856" y="4130460"/>
            <a:ext cx="1873986" cy="187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37C4718-00F8-499E-BE24-6EE30CFA954F}"/>
              </a:ext>
            </a:extLst>
          </p:cNvPr>
          <p:cNvSpPr/>
          <p:nvPr/>
        </p:nvSpPr>
        <p:spPr>
          <a:xfrm>
            <a:off x="503581" y="839714"/>
            <a:ext cx="110258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Стандартизацией ИКТ на международном уровне занимаются три международные организации ISO, IEC, ITU. 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5D19B2A-5FF4-468B-8376-0625770173A5}"/>
              </a:ext>
            </a:extLst>
          </p:cNvPr>
          <p:cNvSpPr/>
          <p:nvPr/>
        </p:nvSpPr>
        <p:spPr>
          <a:xfrm>
            <a:off x="861391" y="269870"/>
            <a:ext cx="99126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i="1" dirty="0">
                <a:solidFill>
                  <a:srgbClr val="FF0000"/>
                </a:solidFill>
              </a:rPr>
              <a:t> Стандартизация ИКТ на международном и региональном уровнях 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0F3F2E0-7599-4EAF-B41E-ED54A5948E77}"/>
              </a:ext>
            </a:extLst>
          </p:cNvPr>
          <p:cNvSpPr/>
          <p:nvPr/>
        </p:nvSpPr>
        <p:spPr>
          <a:xfrm>
            <a:off x="636106" y="1317225"/>
            <a:ext cx="10893285" cy="4478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ISO (</a:t>
            </a:r>
            <a:r>
              <a:rPr lang="ru-RU" b="1" dirty="0">
                <a:solidFill>
                  <a:schemeClr val="tx1"/>
                </a:solidFill>
                <a:latin typeface="+mj-lt"/>
              </a:rPr>
              <a:t>ИСО) </a:t>
            </a:r>
            <a:r>
              <a:rPr lang="ru-RU" dirty="0">
                <a:solidFill>
                  <a:schemeClr val="tx1"/>
                </a:solidFill>
                <a:latin typeface="+mj-lt"/>
              </a:rPr>
              <a:t>(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International Organization for Standardization</a:t>
            </a:r>
            <a:r>
              <a:rPr lang="en-US" b="1" dirty="0">
                <a:solidFill>
                  <a:schemeClr val="tx1"/>
                </a:solidFill>
                <a:latin typeface="+mj-lt"/>
              </a:rPr>
              <a:t> - </a:t>
            </a:r>
            <a:r>
              <a:rPr lang="ru-RU" b="1" dirty="0">
                <a:solidFill>
                  <a:schemeClr val="tx1"/>
                </a:solidFill>
                <a:latin typeface="+mj-lt"/>
              </a:rPr>
              <a:t>Международная организация стандартизации</a:t>
            </a:r>
            <a:endParaRPr lang="ru-RU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DA53BE9-A4A7-4761-9A42-A14163CA64A0}"/>
              </a:ext>
            </a:extLst>
          </p:cNvPr>
          <p:cNvSpPr/>
          <p:nvPr/>
        </p:nvSpPr>
        <p:spPr>
          <a:xfrm>
            <a:off x="629479" y="1911650"/>
            <a:ext cx="10893285" cy="34393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IEC (</a:t>
            </a:r>
            <a:r>
              <a:rPr lang="ru-RU" b="1" dirty="0">
                <a:solidFill>
                  <a:schemeClr val="tx1"/>
                </a:solidFill>
                <a:latin typeface="+mj-lt"/>
              </a:rPr>
              <a:t>МЭК)</a:t>
            </a:r>
            <a:r>
              <a:rPr lang="ru-RU" dirty="0">
                <a:solidFill>
                  <a:schemeClr val="tx1"/>
                </a:solidFill>
                <a:latin typeface="+mj-lt"/>
              </a:rPr>
              <a:t> (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International Electrotechnical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Commision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 </a:t>
            </a:r>
            <a:r>
              <a:rPr lang="en-US" b="1" dirty="0">
                <a:solidFill>
                  <a:schemeClr val="tx1"/>
                </a:solidFill>
                <a:latin typeface="+mj-lt"/>
              </a:rPr>
              <a:t>- </a:t>
            </a:r>
            <a:r>
              <a:rPr lang="ru-RU" b="1" dirty="0">
                <a:solidFill>
                  <a:schemeClr val="tx1"/>
                </a:solidFill>
                <a:latin typeface="+mj-lt"/>
              </a:rPr>
              <a:t>Международная электротехническая комиссия</a:t>
            </a:r>
            <a:r>
              <a:rPr lang="en-US" b="1" dirty="0">
                <a:solidFill>
                  <a:schemeClr val="tx1"/>
                </a:solidFill>
                <a:latin typeface="+mj-lt"/>
              </a:rPr>
              <a:t>)</a:t>
            </a:r>
            <a:endParaRPr lang="ru-RU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D078261-945A-4657-8D7E-D68DA5880F1E}"/>
              </a:ext>
            </a:extLst>
          </p:cNvPr>
          <p:cNvSpPr/>
          <p:nvPr/>
        </p:nvSpPr>
        <p:spPr>
          <a:xfrm>
            <a:off x="629478" y="2467687"/>
            <a:ext cx="10893285" cy="34393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ITU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 (</a:t>
            </a:r>
            <a:r>
              <a:rPr lang="ru-RU" dirty="0">
                <a:solidFill>
                  <a:schemeClr val="tx1"/>
                </a:solidFill>
                <a:latin typeface="+mj-lt"/>
              </a:rPr>
              <a:t>МСЭ) (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International Telecommunication Union </a:t>
            </a:r>
            <a:r>
              <a:rPr lang="en-US" b="1" dirty="0">
                <a:solidFill>
                  <a:schemeClr val="tx1"/>
                </a:solidFill>
                <a:latin typeface="+mj-lt"/>
              </a:rPr>
              <a:t>- </a:t>
            </a:r>
            <a:r>
              <a:rPr lang="ru-RU" b="1" dirty="0">
                <a:solidFill>
                  <a:schemeClr val="tx1"/>
                </a:solidFill>
                <a:latin typeface="+mj-lt"/>
              </a:rPr>
              <a:t>Международный союз электросвязи</a:t>
            </a:r>
            <a:r>
              <a:rPr lang="ru-RU" dirty="0">
                <a:solidFill>
                  <a:schemeClr val="tx1"/>
                </a:solidFill>
                <a:latin typeface="+mj-lt"/>
              </a:rPr>
              <a:t>,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)</a:t>
            </a:r>
            <a:endParaRPr lang="ru-RU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6181E6E-C771-4B9A-BF2B-23F17C743A54}"/>
              </a:ext>
            </a:extLst>
          </p:cNvPr>
          <p:cNvSpPr/>
          <p:nvPr/>
        </p:nvSpPr>
        <p:spPr>
          <a:xfrm>
            <a:off x="636106" y="3023724"/>
            <a:ext cx="110920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Одной из важнейших задач, решаемых этими организациями, является устранение ТБТ (тех. Барьеры в торговле)  за счет решения вопросов совместимости средств вычислительной техники, которые в настоящее время входят в </a:t>
            </a:r>
            <a:r>
              <a:rPr lang="ru-RU" dirty="0">
                <a:solidFill>
                  <a:srgbClr val="FF0000"/>
                </a:solidFill>
              </a:rPr>
              <a:t>состав более 50% продукции</a:t>
            </a:r>
            <a:r>
              <a:rPr lang="ru-RU" dirty="0"/>
              <a:t>, выпускаемой электротехнической и электронной промышленностью. </a:t>
            </a:r>
          </a:p>
        </p:txBody>
      </p:sp>
      <p:pic>
        <p:nvPicPr>
          <p:cNvPr id="7172" name="Picture 4" descr="https://im0-tub-ru.yandex.net/i?id=e2bacccc4e739214bdd08075c97fd73c-l&amp;n=13">
            <a:extLst>
              <a:ext uri="{FF2B5EF4-FFF2-40B4-BE49-F238E27FC236}">
                <a16:creationId xmlns:a16="http://schemas.microsoft.com/office/drawing/2014/main" id="{3137D29E-CA88-4C7F-B269-9983C5246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76472">
            <a:off x="7912617" y="4214349"/>
            <a:ext cx="2548730" cy="225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58B8A68-3DD8-4192-8ACB-573F12467184}"/>
              </a:ext>
            </a:extLst>
          </p:cNvPr>
          <p:cNvSpPr/>
          <p:nvPr/>
        </p:nvSpPr>
        <p:spPr>
          <a:xfrm>
            <a:off x="523286" y="4325224"/>
            <a:ext cx="71894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Сектор стандартизации Международного союза электросвязи ITU-Т </a:t>
            </a:r>
            <a:r>
              <a:rPr lang="ru-RU" dirty="0"/>
              <a:t>специализируется на разработке рекомендаций, которые обеспечивают </a:t>
            </a:r>
            <a:r>
              <a:rPr lang="ru-RU" dirty="0" err="1"/>
              <a:t>интероперабельность</a:t>
            </a:r>
            <a:r>
              <a:rPr lang="ru-RU" dirty="0"/>
              <a:t> (способность системы к взаимодействию с другими системами) коммуникационного сервиса в глобальном масштабе, т.е. сервиса, связанного с передачей данных интегрированных услуг связи: голоса и данных, сообщений и справочной информации</a:t>
            </a:r>
          </a:p>
        </p:txBody>
      </p:sp>
    </p:spTree>
    <p:extLst>
      <p:ext uri="{BB962C8B-B14F-4D97-AF65-F5344CB8AC3E}">
        <p14:creationId xmlns:p14="http://schemas.microsoft.com/office/powerpoint/2010/main" val="9499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49859C7-1BB7-47B5-BA22-7F05F792B3BD}"/>
              </a:ext>
            </a:extLst>
          </p:cNvPr>
          <p:cNvSpPr/>
          <p:nvPr/>
        </p:nvSpPr>
        <p:spPr>
          <a:xfrm>
            <a:off x="861391" y="269870"/>
            <a:ext cx="99126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i="1" dirty="0">
                <a:solidFill>
                  <a:srgbClr val="FF0000"/>
                </a:solidFill>
              </a:rPr>
              <a:t> Стандартизация ИКТ на международном и региональном уровнях 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6341080-BFE2-4D93-B4FE-5085EA6BB3FC}"/>
              </a:ext>
            </a:extLst>
          </p:cNvPr>
          <p:cNvSpPr/>
          <p:nvPr/>
        </p:nvSpPr>
        <p:spPr>
          <a:xfrm>
            <a:off x="583095" y="827758"/>
            <a:ext cx="107475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ISO и IEC, а также их совместным техническим комитетом по стандартизации ISO/IEC/JTC1 разработано более 1500 международных стандартов, охватывающих следующие области ИКТ: 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604DB13-5BF5-4DB1-8D5C-CD8096DB57EC}"/>
              </a:ext>
            </a:extLst>
          </p:cNvPr>
          <p:cNvSpPr/>
          <p:nvPr/>
        </p:nvSpPr>
        <p:spPr>
          <a:xfrm>
            <a:off x="1298715" y="663751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–; – 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7E54E33-6213-45EA-9BC6-296EEBA3760B}"/>
              </a:ext>
            </a:extLst>
          </p:cNvPr>
          <p:cNvSpPr/>
          <p:nvPr/>
        </p:nvSpPr>
        <p:spPr>
          <a:xfrm>
            <a:off x="689114" y="1593406"/>
            <a:ext cx="4903303" cy="63083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телекоммуникационный и информационный обмен между системами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F0CA604-079E-497B-83F2-7F78EA3ADF37}"/>
              </a:ext>
            </a:extLst>
          </p:cNvPr>
          <p:cNvSpPr/>
          <p:nvPr/>
        </p:nvSpPr>
        <p:spPr>
          <a:xfrm>
            <a:off x="689113" y="2412656"/>
            <a:ext cx="4903303" cy="48445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программное обеспечение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06ED0C8-AFA8-4E12-BB93-C949082976B0}"/>
              </a:ext>
            </a:extLst>
          </p:cNvPr>
          <p:cNvSpPr/>
          <p:nvPr/>
        </p:nvSpPr>
        <p:spPr>
          <a:xfrm>
            <a:off x="682485" y="3051415"/>
            <a:ext cx="4903303" cy="48445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средства для цифрового обмена данными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B3464AA-9302-4B39-929E-4749EA6DD481}"/>
              </a:ext>
            </a:extLst>
          </p:cNvPr>
          <p:cNvSpPr/>
          <p:nvPr/>
        </p:nvSpPr>
        <p:spPr>
          <a:xfrm>
            <a:off x="682484" y="3770517"/>
            <a:ext cx="4903303" cy="48445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идентификационные карточки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20E6FA0-4F42-412A-BF47-958E1633A2E6}"/>
              </a:ext>
            </a:extLst>
          </p:cNvPr>
          <p:cNvSpPr/>
          <p:nvPr/>
        </p:nvSpPr>
        <p:spPr>
          <a:xfrm>
            <a:off x="695740" y="4489619"/>
            <a:ext cx="4903303" cy="6732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языки программирования, их среда и интерфейс программного обеспечения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0313B7C-60BD-4D02-AF7A-DBACB7FCC9BF}"/>
              </a:ext>
            </a:extLst>
          </p:cNvPr>
          <p:cNvSpPr/>
          <p:nvPr/>
        </p:nvSpPr>
        <p:spPr>
          <a:xfrm>
            <a:off x="689114" y="5352999"/>
            <a:ext cx="4903303" cy="67322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совместимость информационно-технологического оборудования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7AAC706-E021-454C-BB57-3BC058699678}"/>
              </a:ext>
            </a:extLst>
          </p:cNvPr>
          <p:cNvSpPr/>
          <p:nvPr/>
        </p:nvSpPr>
        <p:spPr>
          <a:xfrm>
            <a:off x="6321287" y="1588986"/>
            <a:ext cx="4903303" cy="53462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компьютерная графика и обработка изображения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14D6C8D-78DE-4C3F-8B7E-50890816BCCA}"/>
              </a:ext>
            </a:extLst>
          </p:cNvPr>
          <p:cNvSpPr/>
          <p:nvPr/>
        </p:nvSpPr>
        <p:spPr>
          <a:xfrm>
            <a:off x="6327914" y="2333144"/>
            <a:ext cx="4903303" cy="53462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безопасность информационных технологий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53C2DAA-4978-4AFD-B4FC-ECA2C8448E59}"/>
              </a:ext>
            </a:extLst>
          </p:cNvPr>
          <p:cNvSpPr/>
          <p:nvPr/>
        </p:nvSpPr>
        <p:spPr>
          <a:xfrm>
            <a:off x="6321288" y="3066216"/>
            <a:ext cx="4903303" cy="53462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автоматический сбор данных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61FF0BA-0E9C-4988-8B3B-5D993EAFF6DD}"/>
              </a:ext>
            </a:extLst>
          </p:cNvPr>
          <p:cNvSpPr/>
          <p:nvPr/>
        </p:nvSpPr>
        <p:spPr>
          <a:xfrm>
            <a:off x="6321287" y="3833034"/>
            <a:ext cx="4903303" cy="53462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управление использованием данных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9100F2A-BA2D-4BEC-B073-A1811E942FA2}"/>
              </a:ext>
            </a:extLst>
          </p:cNvPr>
          <p:cNvSpPr/>
          <p:nvPr/>
        </p:nvSpPr>
        <p:spPr>
          <a:xfrm>
            <a:off x="6228521" y="5454032"/>
            <a:ext cx="4903303" cy="5346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пользовательский интерфейс и т.д.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72E8F9B-35C3-4674-9B6E-E43BC1784FED}"/>
              </a:ext>
            </a:extLst>
          </p:cNvPr>
          <p:cNvSpPr/>
          <p:nvPr/>
        </p:nvSpPr>
        <p:spPr>
          <a:xfrm>
            <a:off x="6308036" y="4613766"/>
            <a:ext cx="4903303" cy="53462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описание документа и языковая обработка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857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FAF3ED3-7494-43A2-8A1C-11B750CCA722}"/>
              </a:ext>
            </a:extLst>
          </p:cNvPr>
          <p:cNvSpPr/>
          <p:nvPr/>
        </p:nvSpPr>
        <p:spPr>
          <a:xfrm>
            <a:off x="503582" y="862014"/>
            <a:ext cx="80573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Международные стандарты образуют в основном взаимосвязанный комплекс базовых стандартов, которые определяют </a:t>
            </a:r>
            <a:r>
              <a:rPr lang="ru-RU" i="1" dirty="0"/>
              <a:t>рекомендуемые нормы, правила и требования к компонентам и средствам ИКТ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7657376-7BF6-4D4D-B3F9-F219AA7F1A43}"/>
              </a:ext>
            </a:extLst>
          </p:cNvPr>
          <p:cNvSpPr/>
          <p:nvPr/>
        </p:nvSpPr>
        <p:spPr>
          <a:xfrm>
            <a:off x="861391" y="269870"/>
            <a:ext cx="99126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i="1" dirty="0">
                <a:solidFill>
                  <a:srgbClr val="FF0000"/>
                </a:solidFill>
              </a:rPr>
              <a:t> Стандартизация ИКТ на международном и региональном уровнях </a:t>
            </a:r>
          </a:p>
        </p:txBody>
      </p:sp>
      <p:pic>
        <p:nvPicPr>
          <p:cNvPr id="8194" name="Picture 2" descr="http://fine-face.ru/wp-content/uploads/2017/03/recommendation.jpg">
            <a:extLst>
              <a:ext uri="{FF2B5EF4-FFF2-40B4-BE49-F238E27FC236}">
                <a16:creationId xmlns:a16="http://schemas.microsoft.com/office/drawing/2014/main" id="{F16EA22E-1B91-44B5-9A34-CCF6FE1AF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0905" y="862014"/>
            <a:ext cx="3079474" cy="100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5B6CF45-A4B6-434A-9834-7BD8932175FA}"/>
              </a:ext>
            </a:extLst>
          </p:cNvPr>
          <p:cNvSpPr/>
          <p:nvPr/>
        </p:nvSpPr>
        <p:spPr>
          <a:xfrm>
            <a:off x="503582" y="1785344"/>
            <a:ext cx="112510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На развитие стандартизации в области ИКТ значительное влияние оказывают </a:t>
            </a:r>
            <a:r>
              <a:rPr lang="ru-RU" dirty="0">
                <a:solidFill>
                  <a:srgbClr val="FF0000"/>
                </a:solidFill>
              </a:rPr>
              <a:t>крупные международные консорциумы</a:t>
            </a:r>
            <a:r>
              <a:rPr lang="ru-RU" dirty="0"/>
              <a:t> (150 консорциумов, работают в области стандартизации ИКТ). Как правило, консорциумы различаются </a:t>
            </a:r>
            <a:r>
              <a:rPr lang="ru-RU" dirty="0">
                <a:solidFill>
                  <a:srgbClr val="FF0000"/>
                </a:solidFill>
              </a:rPr>
              <a:t>сферами интересов, организационной инфраструктурой и способами финансирования</a:t>
            </a:r>
            <a:r>
              <a:rPr lang="ru-RU" dirty="0"/>
              <a:t>. </a:t>
            </a:r>
          </a:p>
          <a:p>
            <a:r>
              <a:rPr lang="ru-RU" dirty="0"/>
              <a:t>Некоторые из них: 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D84225C-6A5B-4BA5-9D21-BD00FAF70231}"/>
              </a:ext>
            </a:extLst>
          </p:cNvPr>
          <p:cNvSpPr/>
          <p:nvPr/>
        </p:nvSpPr>
        <p:spPr>
          <a:xfrm>
            <a:off x="640245" y="2981609"/>
            <a:ext cx="10977770" cy="62395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ISOC (</a:t>
            </a:r>
            <a:r>
              <a:rPr lang="ru-RU" dirty="0" err="1"/>
              <a:t>Internet</a:t>
            </a:r>
            <a:r>
              <a:rPr lang="ru-RU" dirty="0"/>
              <a:t> </a:t>
            </a:r>
            <a:r>
              <a:rPr lang="ru-RU" dirty="0" err="1"/>
              <a:t>Society</a:t>
            </a:r>
            <a:r>
              <a:rPr lang="ru-RU" dirty="0"/>
              <a:t> – Общество Интернета, www.isoc.org) – ассоциация экспертов, отвечающая за разработку стандартов Интернет-технологий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F798DD1-2588-4893-9A2C-4D25522EE95A}"/>
              </a:ext>
            </a:extLst>
          </p:cNvPr>
          <p:cNvSpPr/>
          <p:nvPr/>
        </p:nvSpPr>
        <p:spPr>
          <a:xfrm>
            <a:off x="640245" y="3716291"/>
            <a:ext cx="10977770" cy="69668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IETF (</a:t>
            </a:r>
            <a:r>
              <a:rPr lang="ru-RU" dirty="0" err="1"/>
              <a:t>Internet</a:t>
            </a:r>
            <a:r>
              <a:rPr lang="ru-RU" dirty="0"/>
              <a:t> </a:t>
            </a:r>
            <a:r>
              <a:rPr lang="ru-RU" dirty="0" err="1"/>
              <a:t>Engineering</a:t>
            </a:r>
            <a:r>
              <a:rPr lang="ru-RU" dirty="0"/>
              <a:t> </a:t>
            </a:r>
            <a:r>
              <a:rPr lang="ru-RU" dirty="0" err="1"/>
              <a:t>Task</a:t>
            </a:r>
            <a:r>
              <a:rPr lang="ru-RU" dirty="0"/>
              <a:t> </a:t>
            </a:r>
            <a:r>
              <a:rPr lang="ru-RU" dirty="0" err="1"/>
              <a:t>Force</a:t>
            </a:r>
            <a:r>
              <a:rPr lang="ru-RU" dirty="0"/>
              <a:t> – Рабочая группа инженеров Интернета, www.ietf.org) решает текущие задачи в области стандартизации и развития Интернет-технологий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307EB64-BE66-433C-ABA1-D5EC7939BCC0}"/>
              </a:ext>
            </a:extLst>
          </p:cNvPr>
          <p:cNvSpPr/>
          <p:nvPr/>
        </p:nvSpPr>
        <p:spPr>
          <a:xfrm>
            <a:off x="640245" y="4523703"/>
            <a:ext cx="10977770" cy="63139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IRTF (</a:t>
            </a:r>
            <a:r>
              <a:rPr lang="ru-RU" dirty="0" err="1"/>
              <a:t>Internet</a:t>
            </a:r>
            <a:r>
              <a:rPr lang="ru-RU" dirty="0"/>
              <a:t> </a:t>
            </a:r>
            <a:r>
              <a:rPr lang="ru-RU" dirty="0" err="1"/>
              <a:t>Research</a:t>
            </a:r>
            <a:r>
              <a:rPr lang="ru-RU" dirty="0"/>
              <a:t> </a:t>
            </a:r>
            <a:r>
              <a:rPr lang="ru-RU" dirty="0" err="1"/>
              <a:t>Task</a:t>
            </a:r>
            <a:r>
              <a:rPr lang="ru-RU" dirty="0"/>
              <a:t> </a:t>
            </a:r>
            <a:r>
              <a:rPr lang="ru-RU" dirty="0" err="1"/>
              <a:t>Force</a:t>
            </a:r>
            <a:r>
              <a:rPr lang="ru-RU" dirty="0"/>
              <a:t> – Исследовательская группа Интернета, www.irtf.org) решает проблемные задачи по развитию </a:t>
            </a:r>
            <a:r>
              <a:rPr lang="ru-RU" dirty="0" err="1"/>
              <a:t>Интернеттехнологий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4A8A999-75B1-4013-9D87-C51A0FF14FD5}"/>
              </a:ext>
            </a:extLst>
          </p:cNvPr>
          <p:cNvSpPr/>
          <p:nvPr/>
        </p:nvSpPr>
        <p:spPr>
          <a:xfrm>
            <a:off x="662609" y="5265825"/>
            <a:ext cx="10977770" cy="98920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OMG (</a:t>
            </a:r>
            <a:r>
              <a:rPr lang="ru-RU" dirty="0" err="1"/>
              <a:t>Object</a:t>
            </a:r>
            <a:r>
              <a:rPr lang="ru-RU" dirty="0"/>
              <a:t> </a:t>
            </a:r>
            <a:r>
              <a:rPr lang="ru-RU" dirty="0" err="1"/>
              <a:t>Management</a:t>
            </a:r>
            <a:r>
              <a:rPr lang="ru-RU" dirty="0"/>
              <a:t> Group – Группа управления объектами, www.omg.org) – международный консорциум, осуществляющий разработку стандартов унифицированного распределенного программного обеспечения, созданного на принципах объектно-ориентированной модели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525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1D2770C-0369-4587-8CC2-B3F599AC27AC}"/>
              </a:ext>
            </a:extLst>
          </p:cNvPr>
          <p:cNvSpPr/>
          <p:nvPr/>
        </p:nvSpPr>
        <p:spPr>
          <a:xfrm>
            <a:off x="626993" y="441902"/>
            <a:ext cx="10977770" cy="62395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W3C (</a:t>
            </a:r>
            <a:r>
              <a:rPr lang="ru-RU" dirty="0" err="1"/>
              <a:t>World</a:t>
            </a:r>
            <a:r>
              <a:rPr lang="ru-RU" dirty="0"/>
              <a:t> </a:t>
            </a:r>
            <a:r>
              <a:rPr lang="ru-RU" dirty="0" err="1"/>
              <a:t>Wide</a:t>
            </a:r>
            <a:r>
              <a:rPr lang="ru-RU" dirty="0"/>
              <a:t> </a:t>
            </a:r>
            <a:r>
              <a:rPr lang="ru-RU" dirty="0" err="1"/>
              <a:t>Web</a:t>
            </a:r>
            <a:r>
              <a:rPr lang="ru-RU" dirty="0"/>
              <a:t> </a:t>
            </a:r>
            <a:r>
              <a:rPr lang="ru-RU" dirty="0" err="1"/>
              <a:t>Consortium</a:t>
            </a:r>
            <a:r>
              <a:rPr lang="ru-RU" dirty="0"/>
              <a:t>, www.w3.org) – консорциум, который специализируется в области разработки и развития стандартов </a:t>
            </a:r>
            <a:r>
              <a:rPr lang="ru-RU" dirty="0" err="1"/>
              <a:t>WWWтехнологий</a:t>
            </a:r>
            <a:r>
              <a:rPr lang="ru-RU" dirty="0"/>
              <a:t>, таких, как, например, HTTP, HTML, URL, XML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E5AA2D3-E413-40A3-8058-BDE673280DA7}"/>
              </a:ext>
            </a:extLst>
          </p:cNvPr>
          <p:cNvSpPr/>
          <p:nvPr/>
        </p:nvSpPr>
        <p:spPr>
          <a:xfrm>
            <a:off x="626993" y="1253742"/>
            <a:ext cx="10977770" cy="69668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ATM </a:t>
            </a:r>
            <a:r>
              <a:rPr lang="ru-RU" dirty="0" err="1"/>
              <a:t>Forum</a:t>
            </a:r>
            <a:r>
              <a:rPr lang="ru-RU" dirty="0"/>
              <a:t> (</a:t>
            </a:r>
            <a:r>
              <a:rPr lang="ru-RU" dirty="0" err="1"/>
              <a:t>Asynchronous</a:t>
            </a:r>
            <a:r>
              <a:rPr lang="ru-RU" dirty="0"/>
              <a:t> </a:t>
            </a:r>
            <a:r>
              <a:rPr lang="ru-RU" dirty="0" err="1"/>
              <a:t>Transfere</a:t>
            </a:r>
            <a:r>
              <a:rPr lang="ru-RU" dirty="0"/>
              <a:t> </a:t>
            </a:r>
            <a:r>
              <a:rPr lang="ru-RU" dirty="0" err="1"/>
              <a:t>Mode</a:t>
            </a:r>
            <a:r>
              <a:rPr lang="ru-RU" dirty="0"/>
              <a:t> </a:t>
            </a:r>
            <a:r>
              <a:rPr lang="ru-RU" dirty="0" err="1"/>
              <a:t>Forum</a:t>
            </a:r>
            <a:r>
              <a:rPr lang="ru-RU" dirty="0"/>
              <a:t>, www.atmforum.org) – консорциум, целями которого являются разработка и развитие стандартов широкополосных сетей асинхронного режима передачи данных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B4C480B-490D-4AB1-ACDB-44E0449844A3}"/>
              </a:ext>
            </a:extLst>
          </p:cNvPr>
          <p:cNvSpPr/>
          <p:nvPr/>
        </p:nvSpPr>
        <p:spPr>
          <a:xfrm>
            <a:off x="626993" y="2085491"/>
            <a:ext cx="10977770" cy="63139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ECBS (</a:t>
            </a:r>
            <a:r>
              <a:rPr lang="ru-RU" dirty="0" err="1"/>
              <a:t>European</a:t>
            </a:r>
            <a:r>
              <a:rPr lang="ru-RU" dirty="0"/>
              <a:t> </a:t>
            </a:r>
            <a:r>
              <a:rPr lang="ru-RU" dirty="0" err="1"/>
              <a:t>Commitee</a:t>
            </a:r>
            <a:r>
              <a:rPr lang="ru-RU" dirty="0"/>
              <a:t> </a:t>
            </a:r>
            <a:r>
              <a:rPr lang="ru-RU" dirty="0" err="1"/>
              <a:t>for</a:t>
            </a:r>
            <a:r>
              <a:rPr lang="ru-RU" dirty="0"/>
              <a:t> </a:t>
            </a:r>
            <a:r>
              <a:rPr lang="ru-RU" dirty="0" err="1"/>
              <a:t>Banking</a:t>
            </a:r>
            <a:r>
              <a:rPr lang="ru-RU" dirty="0"/>
              <a:t> </a:t>
            </a:r>
            <a:r>
              <a:rPr lang="ru-RU" dirty="0" err="1"/>
              <a:t>Standards</a:t>
            </a:r>
            <a:r>
              <a:rPr lang="ru-RU" dirty="0"/>
              <a:t> – Европейский комитет банковских стандартов, www.ecbs.org) отвечает за разработку общеевропейского стандарта для банковской инфраструктуры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E44D2DC-C936-41DC-8014-83190D215843}"/>
              </a:ext>
            </a:extLst>
          </p:cNvPr>
          <p:cNvSpPr/>
          <p:nvPr/>
        </p:nvSpPr>
        <p:spPr>
          <a:xfrm>
            <a:off x="649357" y="2880434"/>
            <a:ext cx="10977770" cy="9892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DAVIC (Digital </a:t>
            </a:r>
            <a:r>
              <a:rPr lang="ru-RU" dirty="0" err="1"/>
              <a:t>Audio-Visual</a:t>
            </a:r>
            <a:r>
              <a:rPr lang="ru-RU" dirty="0"/>
              <a:t> </a:t>
            </a:r>
            <a:r>
              <a:rPr lang="ru-RU" dirty="0" err="1"/>
              <a:t>Council</a:t>
            </a:r>
            <a:r>
              <a:rPr lang="ru-RU" dirty="0"/>
              <a:t> – Совет по развитию цифровых аудио- и </a:t>
            </a:r>
            <a:r>
              <a:rPr lang="ru-RU" dirty="0" err="1"/>
              <a:t>видеомультимедиа</a:t>
            </a:r>
            <a:r>
              <a:rPr lang="ru-RU" dirty="0"/>
              <a:t> систем, www.davic.org) – консорциум, осуществлявший разработку и развитие архитектурных, функциональных и информационных моделей и стандартов мультимедиа-сервисов Глобальной информационной инфраструктуры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AC22B4D-1DD8-4BCC-A8E6-38C1219239DC}"/>
              </a:ext>
            </a:extLst>
          </p:cNvPr>
          <p:cNvSpPr/>
          <p:nvPr/>
        </p:nvSpPr>
        <p:spPr>
          <a:xfrm>
            <a:off x="649357" y="4027558"/>
            <a:ext cx="10977770" cy="62395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/>
              <a:t>TeleManagement</a:t>
            </a:r>
            <a:r>
              <a:rPr lang="ru-RU" dirty="0"/>
              <a:t> </a:t>
            </a:r>
            <a:r>
              <a:rPr lang="ru-RU" dirty="0" err="1"/>
              <a:t>Forum</a:t>
            </a:r>
            <a:r>
              <a:rPr lang="ru-RU" dirty="0"/>
              <a:t> (www.tmforum.org) – глобальный консорциум операторов и поставщиков услуг, разрабатывает стандарты в области управления частными сетями и услугами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B8CA647-52CB-4E68-B7E5-2F683579310E}"/>
              </a:ext>
            </a:extLst>
          </p:cNvPr>
          <p:cNvSpPr/>
          <p:nvPr/>
        </p:nvSpPr>
        <p:spPr>
          <a:xfrm>
            <a:off x="649357" y="4799642"/>
            <a:ext cx="10977770" cy="80741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  <a:r>
              <a:rPr lang="ru-RU" dirty="0" err="1"/>
              <a:t>Open</a:t>
            </a:r>
            <a:r>
              <a:rPr lang="ru-RU" dirty="0"/>
              <a:t> Group (www.opengroup.org) – организация, сформированная в 1996 г. в результате объединения консорциумов X/</a:t>
            </a:r>
            <a:r>
              <a:rPr lang="ru-RU" dirty="0" err="1"/>
              <a:t>Open</a:t>
            </a:r>
            <a:r>
              <a:rPr lang="ru-RU" dirty="0"/>
              <a:t> и </a:t>
            </a:r>
            <a:r>
              <a:rPr lang="ru-RU" dirty="0" err="1"/>
              <a:t>Open</a:t>
            </a:r>
            <a:r>
              <a:rPr lang="ru-RU" dirty="0"/>
              <a:t> </a:t>
            </a:r>
            <a:r>
              <a:rPr lang="ru-RU" dirty="0" err="1"/>
              <a:t>Software</a:t>
            </a:r>
            <a:r>
              <a:rPr lang="ru-RU" dirty="0"/>
              <a:t> </a:t>
            </a:r>
            <a:r>
              <a:rPr lang="ru-RU" dirty="0" err="1"/>
              <a:t>Foundation</a:t>
            </a:r>
            <a:r>
              <a:rPr lang="ru-RU" dirty="0"/>
              <a:t>, исследует вопросы открытости и бесшовного введения информационных систем в интерсеть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1E22D95-F61E-4ABB-B533-FE7A6C596AD6}"/>
              </a:ext>
            </a:extLst>
          </p:cNvPr>
          <p:cNvSpPr/>
          <p:nvPr/>
        </p:nvSpPr>
        <p:spPr>
          <a:xfrm>
            <a:off x="649357" y="5794939"/>
            <a:ext cx="10977770" cy="85765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  <a:r>
              <a:rPr lang="ru-RU" dirty="0" err="1"/>
              <a:t>Gigabit</a:t>
            </a:r>
            <a:r>
              <a:rPr lang="ru-RU" dirty="0"/>
              <a:t> </a:t>
            </a:r>
            <a:r>
              <a:rPr lang="ru-RU" dirty="0" err="1"/>
              <a:t>Ethernet</a:t>
            </a:r>
            <a:r>
              <a:rPr lang="ru-RU" dirty="0"/>
              <a:t> </a:t>
            </a:r>
            <a:r>
              <a:rPr lang="ru-RU" dirty="0" err="1"/>
              <a:t>Alliance</a:t>
            </a:r>
            <a:r>
              <a:rPr lang="ru-RU" dirty="0"/>
              <a:t> (www.gigabit-ethernet.org) – консорциум, целью которого является разработка стандартов технологий </a:t>
            </a:r>
            <a:r>
              <a:rPr lang="ru-RU" dirty="0" err="1"/>
              <a:t>Ethernet</a:t>
            </a:r>
            <a:r>
              <a:rPr lang="ru-RU" dirty="0"/>
              <a:t> нового поколения (стандарт IEEE 802.3z на волоконно-оптические системы связи), обеспечивающих скорость передачи данных 1 Гбит/с.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533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 descr="http://www.asiapacificsecuritymagazine.com/wp-content/uploads/2016/02/ibm-logo-blue_1200x900.jpg">
            <a:extLst>
              <a:ext uri="{FF2B5EF4-FFF2-40B4-BE49-F238E27FC236}">
                <a16:creationId xmlns:a16="http://schemas.microsoft.com/office/drawing/2014/main" id="{CBEE86EF-39CB-4667-9D98-B805A4F8C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52238">
            <a:off x="9422853" y="2041841"/>
            <a:ext cx="2500244" cy="187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A97E377-B2EE-4A6C-A41B-56F444392511}"/>
              </a:ext>
            </a:extLst>
          </p:cNvPr>
          <p:cNvSpPr/>
          <p:nvPr/>
        </p:nvSpPr>
        <p:spPr>
          <a:xfrm>
            <a:off x="516835" y="949621"/>
            <a:ext cx="94753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Альтернативой международным консорциумам  является деятельность большого числа конкурирующих компаний (HP, IBM, Sun </a:t>
            </a:r>
            <a:r>
              <a:rPr lang="ru-RU" dirty="0" err="1"/>
              <a:t>Microsystems</a:t>
            </a:r>
            <a:r>
              <a:rPr lang="ru-RU" dirty="0"/>
              <a:t>, SCO Group, Novell др.), производящих </a:t>
            </a:r>
            <a:r>
              <a:rPr lang="ru-RU" dirty="0">
                <a:solidFill>
                  <a:srgbClr val="FF0000"/>
                </a:solidFill>
              </a:rPr>
              <a:t>совместимую серийную технику</a:t>
            </a:r>
            <a:r>
              <a:rPr lang="ru-RU" dirty="0"/>
              <a:t>, стандарты которой становятся международными «де-факто» (в международной практике – одна из форм признания, означающая официальное, но еще не юридическое признание). 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108D6F8-F0C6-4530-8B86-38115E80B94F}"/>
              </a:ext>
            </a:extLst>
          </p:cNvPr>
          <p:cNvSpPr/>
          <p:nvPr/>
        </p:nvSpPr>
        <p:spPr>
          <a:xfrm>
            <a:off x="861391" y="269870"/>
            <a:ext cx="99126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i="1" dirty="0">
                <a:solidFill>
                  <a:srgbClr val="FF0000"/>
                </a:solidFill>
              </a:rPr>
              <a:t> Стандартизация ИКТ на международном и региональном уровнях </a:t>
            </a:r>
          </a:p>
        </p:txBody>
      </p:sp>
      <p:pic>
        <p:nvPicPr>
          <p:cNvPr id="10242" name="Picture 2" descr="https://im0-tub-ru.yandex.net/i?id=448a1529ea4ee2665ccf7a799f7fd29a&amp;n=13">
            <a:extLst>
              <a:ext uri="{FF2B5EF4-FFF2-40B4-BE49-F238E27FC236}">
                <a16:creationId xmlns:a16="http://schemas.microsoft.com/office/drawing/2014/main" id="{1021EF9D-EC99-4118-A3B1-290838A40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18701">
            <a:off x="9955697" y="821636"/>
            <a:ext cx="1282148" cy="1282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0F65F81-A948-429B-99DA-E5F15DA0EE09}"/>
              </a:ext>
            </a:extLst>
          </p:cNvPr>
          <p:cNvSpPr/>
          <p:nvPr/>
        </p:nvSpPr>
        <p:spPr>
          <a:xfrm>
            <a:off x="516834" y="2465623"/>
            <a:ext cx="85947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i="1" dirty="0"/>
              <a:t>Работы по стандартизации ИКТ также проводятся промышленными профессиональными организациями, среди которых следует особо выделить </a:t>
            </a:r>
            <a:r>
              <a:rPr lang="ru-RU" i="1" dirty="0">
                <a:solidFill>
                  <a:srgbClr val="FF0000"/>
                </a:solidFill>
              </a:rPr>
              <a:t>Институт инженеров по электротехнике и электронике (IEEE). </a:t>
            </a:r>
          </a:p>
        </p:txBody>
      </p:sp>
      <p:pic>
        <p:nvPicPr>
          <p:cNvPr id="10248" name="Picture 8" descr="http://www.fira-taros2012.org.uk/_/rsrc/1331289686453/config/ieee_logo.jpg">
            <a:extLst>
              <a:ext uri="{FF2B5EF4-FFF2-40B4-BE49-F238E27FC236}">
                <a16:creationId xmlns:a16="http://schemas.microsoft.com/office/drawing/2014/main" id="{8310E296-D096-4F23-A4D5-A8D01DBA7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58290"/>
            <a:ext cx="6082748" cy="309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63F3AFC-86F9-4EB7-BBA8-8D09EBC28893}"/>
              </a:ext>
            </a:extLst>
          </p:cNvPr>
          <p:cNvSpPr/>
          <p:nvPr/>
        </p:nvSpPr>
        <p:spPr>
          <a:xfrm>
            <a:off x="6228521" y="4496154"/>
            <a:ext cx="540100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Первый стандарт по разработке программного обеспечения был создан IEEE еще в </a:t>
            </a:r>
            <a:r>
              <a:rPr lang="ru-RU" dirty="0">
                <a:solidFill>
                  <a:srgbClr val="FF0000"/>
                </a:solidFill>
              </a:rPr>
              <a:t>1979 </a:t>
            </a:r>
            <a:r>
              <a:rPr lang="ru-RU" dirty="0"/>
              <a:t>г. К 1990 г. ISO/IEC JTC 1/SC 7 разработал 8 стандартов (6 действуют и в настоящее время), IEEE к этому времени уже разработал 14 стандартов по программному обеспечению, число которых возросло до 27 к 1994 г., сейчас их более 50. </a:t>
            </a:r>
          </a:p>
        </p:txBody>
      </p:sp>
    </p:spTree>
    <p:extLst>
      <p:ext uri="{BB962C8B-B14F-4D97-AF65-F5344CB8AC3E}">
        <p14:creationId xmlns:p14="http://schemas.microsoft.com/office/powerpoint/2010/main" val="2828389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65CFBD-8694-48D5-869E-F532404FB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514" y="393230"/>
            <a:ext cx="10364451" cy="574179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Региональный уровень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6B455EA-6BCE-462C-A929-D454211C4E55}"/>
              </a:ext>
            </a:extLst>
          </p:cNvPr>
          <p:cNvSpPr/>
          <p:nvPr/>
        </p:nvSpPr>
        <p:spPr>
          <a:xfrm>
            <a:off x="569844" y="974828"/>
            <a:ext cx="111848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региональном уровне в странах ЕС 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координацию работы по стандартизации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обеспечению качества ИКТ проводят: Европейский комитет по стандартизации (СЕN), Европейский комитет по стандартизации в электротехнике (СЕNELЕС), Европейский институт по стандартизации в области электросвязи (ЕТSI). 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EAD693D-AA65-4F2F-8A77-024BB260339B}"/>
              </a:ext>
            </a:extLst>
          </p:cNvPr>
          <p:cNvSpPr/>
          <p:nvPr/>
        </p:nvSpPr>
        <p:spPr>
          <a:xfrm>
            <a:off x="576473" y="1938575"/>
            <a:ext cx="8226333" cy="12749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Европейский комитет по стандартизации</a:t>
            </a: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(фр. </a:t>
            </a:r>
            <a:r>
              <a:rPr lang="ru-RU" sz="16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Comité</a:t>
            </a:r>
            <a:r>
              <a:rPr lang="ru-RU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Européen</a:t>
            </a:r>
            <a:r>
              <a:rPr lang="ru-RU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ru-RU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Normalisation</a:t>
            </a:r>
            <a:r>
              <a:rPr lang="ru-RU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CEN</a:t>
            </a: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— международная некоммерческая организация, основной целью которой является содействие развитию торговли товарами и услугами путём разработки европейских стандартов (</a:t>
            </a:r>
            <a:r>
              <a:rPr lang="ru-RU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евронорм</a:t>
            </a: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EN). Организация создана в 1961 году.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DED4CFE-7445-4908-994D-95D8C23E071B}"/>
              </a:ext>
            </a:extLst>
          </p:cNvPr>
          <p:cNvSpPr/>
          <p:nvPr/>
        </p:nvSpPr>
        <p:spPr>
          <a:xfrm>
            <a:off x="569846" y="3393957"/>
            <a:ext cx="8232960" cy="222958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СЕНЭЛЕК</a:t>
            </a: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создан в 1971 г. объединением двух европейских организаций — Европейского комитета по координации электротех­нических стандартов стран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членов ЕАСТ и Европейского комитета по координации электротехнических стандартов стран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членов ЕС (в то время ЕЭС).</a:t>
            </a:r>
          </a:p>
          <a:p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Члены СЕНЭЛЕК — 17 стран Европы: Австрия, Бельгия, Великобритания, Германия, Греция, Дания, Ирландия, Испа­ния, Италия, Люксембург, Нидерланды, Норвегия, Португалия, Финляндия, Франция, ФРГ, Швейцария, Швеция. Все они представлены национальными электротехническими комитета­ми и являются членами МЭК (кроме Люксембурга).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37E1027-8081-4553-82D7-6C59546E3C5D}"/>
              </a:ext>
            </a:extLst>
          </p:cNvPr>
          <p:cNvSpPr/>
          <p:nvPr/>
        </p:nvSpPr>
        <p:spPr>
          <a:xfrm>
            <a:off x="569844" y="5803975"/>
            <a:ext cx="8328496" cy="9380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Начало деятельности института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ETSI </a:t>
            </a: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относится к 1988 г. </a:t>
            </a:r>
            <a:r>
              <a:rPr lang="ru-RU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Основная его задача</a:t>
            </a: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— поиск общих стан­дартов, на основе которых можно создать комплексную инфра­структуру электросвязи. Эта инфраструктура призвана обеспе­чить полную совместимость любого оборудования и услуг, предлагаемых потребителям.</a:t>
            </a:r>
          </a:p>
        </p:txBody>
      </p:sp>
      <p:pic>
        <p:nvPicPr>
          <p:cNvPr id="12290" name="Picture 2" descr="https://im0-tub-ru.yandex.net/i?id=ec563d63009e62f49529f70b71e4f2e8-l&amp;n=13">
            <a:extLst>
              <a:ext uri="{FF2B5EF4-FFF2-40B4-BE49-F238E27FC236}">
                <a16:creationId xmlns:a16="http://schemas.microsoft.com/office/drawing/2014/main" id="{06F46E70-6A8D-492D-93E0-A76743399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544" y="1973605"/>
            <a:ext cx="1902148" cy="15025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pic>
      <p:pic>
        <p:nvPicPr>
          <p:cNvPr id="12292" name="Picture 4" descr="http://davaiknam.ru/texts/830/829233/829233_html_6b97758a.png">
            <a:extLst>
              <a:ext uri="{FF2B5EF4-FFF2-40B4-BE49-F238E27FC236}">
                <a16:creationId xmlns:a16="http://schemas.microsoft.com/office/drawing/2014/main" id="{C4ADF397-EF71-41F7-BC31-A2F4AB531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118" y="3684672"/>
            <a:ext cx="2540560" cy="128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ttps://im0-tub-ru.yandex.net/i?id=bbacb8f8c29bb1a940b08a6cec4a423d&amp;n=13">
            <a:extLst>
              <a:ext uri="{FF2B5EF4-FFF2-40B4-BE49-F238E27FC236}">
                <a16:creationId xmlns:a16="http://schemas.microsoft.com/office/drawing/2014/main" id="{1AFA536D-43F0-4790-AB79-E09B0E638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544" y="5583340"/>
            <a:ext cx="2420203" cy="106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949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http://3.bp.blogspot.com/-J9u9h76OdYw/TxtzLeLV5wI/AAAAAAAAADE/y9ST1E0PLsI/s1600/russia_mocks.jpg">
            <a:extLst>
              <a:ext uri="{FF2B5EF4-FFF2-40B4-BE49-F238E27FC236}">
                <a16:creationId xmlns:a16="http://schemas.microsoft.com/office/drawing/2014/main" id="{5EF501FA-0946-4DBC-A141-B670E4EF4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97339">
            <a:off x="8509861" y="4645343"/>
            <a:ext cx="2304500" cy="230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75B3026-27DF-4150-8384-A9BB9AA6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287214"/>
            <a:ext cx="10364451" cy="666944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Региональный уровень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8289198-D9B4-4255-9C9F-4BD6E8795212}"/>
              </a:ext>
            </a:extLst>
          </p:cNvPr>
          <p:cNvSpPr/>
          <p:nvPr/>
        </p:nvSpPr>
        <p:spPr>
          <a:xfrm>
            <a:off x="689112" y="1053045"/>
            <a:ext cx="109065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Кроме указанных организаций в работе по созданию стандартов ИКТ участвуют и специализированные региональные организации, которыми разработано более 600 европейских стандартов в области ИКТ: 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6D07CF8-D36B-4D3E-B18D-15C2AE5293FC}"/>
              </a:ext>
            </a:extLst>
          </p:cNvPr>
          <p:cNvSpPr/>
          <p:nvPr/>
        </p:nvSpPr>
        <p:spPr>
          <a:xfrm>
            <a:off x="689112" y="1907161"/>
            <a:ext cx="731520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Европейская конференция почтовой и телеграфной связи (СЕРТ)</a:t>
            </a:r>
            <a:r>
              <a:rPr lang="en-US" dirty="0"/>
              <a:t> (</a:t>
            </a:r>
            <a:r>
              <a:rPr lang="ru-RU" dirty="0"/>
              <a:t>СЕPТ была образована в 1959 году 19 странами. В настоящее время включает в себя 48 стран-членов, охватывая практически всю Европу</a:t>
            </a:r>
            <a:r>
              <a:rPr lang="en-US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Европейский комитет по сертификации в области информационных технологий (ЕCITC). </a:t>
            </a:r>
          </a:p>
        </p:txBody>
      </p:sp>
      <p:pic>
        <p:nvPicPr>
          <p:cNvPr id="13314" name="Picture 2" descr="http://www.raenitt.ru/international/CEPT%20logo.jpg">
            <a:extLst>
              <a:ext uri="{FF2B5EF4-FFF2-40B4-BE49-F238E27FC236}">
                <a16:creationId xmlns:a16="http://schemas.microsoft.com/office/drawing/2014/main" id="{36EE7EEA-98EC-4455-B27A-771396C1F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576" y="1907161"/>
            <a:ext cx="4058894" cy="118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DA46A49-4AF8-4879-8468-393F5470CA3D}"/>
              </a:ext>
            </a:extLst>
          </p:cNvPr>
          <p:cNvSpPr/>
          <p:nvPr/>
        </p:nvSpPr>
        <p:spPr>
          <a:xfrm>
            <a:off x="913775" y="3661487"/>
            <a:ext cx="105228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i="1" dirty="0"/>
              <a:t>Одной из главных тенденций процесса стандартизации является все </a:t>
            </a:r>
            <a:r>
              <a:rPr lang="ru-RU" i="1" dirty="0">
                <a:solidFill>
                  <a:srgbClr val="FF0000"/>
                </a:solidFill>
              </a:rPr>
              <a:t>более тесная интеграция </a:t>
            </a:r>
            <a:r>
              <a:rPr lang="ru-RU" i="1" dirty="0"/>
              <a:t>деятельности различных организаций, направленная на создание единой системы стандартизации информационного общества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BABE253-4854-495F-B0A6-FF4E28BA63DE}"/>
              </a:ext>
            </a:extLst>
          </p:cNvPr>
          <p:cNvSpPr/>
          <p:nvPr/>
        </p:nvSpPr>
        <p:spPr>
          <a:xfrm>
            <a:off x="1007165" y="481564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Основным направлением работ по стандартизации ИКТ в РФ является использование международных достижений и принятие международных стандартов в качестве государственных</a:t>
            </a:r>
          </a:p>
        </p:txBody>
      </p:sp>
    </p:spTree>
    <p:extLst>
      <p:ext uri="{BB962C8B-B14F-4D97-AF65-F5344CB8AC3E}">
        <p14:creationId xmlns:p14="http://schemas.microsoft.com/office/powerpoint/2010/main" val="4238330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B3BD18-C197-4007-AA12-2A404876D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658274"/>
            <a:ext cx="10364451" cy="1596177"/>
          </a:xfrm>
        </p:spPr>
        <p:txBody>
          <a:bodyPr/>
          <a:lstStyle/>
          <a:p>
            <a:r>
              <a:rPr lang="ru-RU" b="1" dirty="0">
                <a:solidFill>
                  <a:srgbClr val="FF0000"/>
                </a:solidFill>
              </a:rPr>
              <a:t> Стандартизация информационной безопасности </a:t>
            </a:r>
          </a:p>
        </p:txBody>
      </p:sp>
      <p:pic>
        <p:nvPicPr>
          <p:cNvPr id="1026" name="Picture 2" descr="http://cryptohistory.ru/media/uploads/02.png">
            <a:extLst>
              <a:ext uri="{FF2B5EF4-FFF2-40B4-BE49-F238E27FC236}">
                <a16:creationId xmlns:a16="http://schemas.microsoft.com/office/drawing/2014/main" id="{D527413F-AA33-4712-9FBC-0A90B8FE2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149" y="2690192"/>
            <a:ext cx="6478480" cy="406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160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EF639F-9FFC-49A5-969B-D770EA1D9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154692"/>
            <a:ext cx="10364451" cy="507918"/>
          </a:xfrm>
        </p:spPr>
        <p:txBody>
          <a:bodyPr>
            <a:normAutofit fontScale="90000"/>
          </a:bodyPr>
          <a:lstStyle/>
          <a:p>
            <a:r>
              <a:rPr lang="ru-RU" dirty="0"/>
              <a:t> Понятие ИКТ как объекта стандартизации </a:t>
            </a:r>
          </a:p>
        </p:txBody>
      </p:sp>
      <p:pic>
        <p:nvPicPr>
          <p:cNvPr id="1026" name="Picture 2" descr="https://im0-tub-ru.yandex.net/i?id=0cd4cf0c6566174addea7ff2d9b40169&amp;n=13">
            <a:extLst>
              <a:ext uri="{FF2B5EF4-FFF2-40B4-BE49-F238E27FC236}">
                <a16:creationId xmlns:a16="http://schemas.microsoft.com/office/drawing/2014/main" id="{BCF1EF7A-5D08-4E58-B203-B9B07907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930" y="1511901"/>
            <a:ext cx="4611757" cy="232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F2CB83A-B478-4497-9CFE-138068C9C2C4}"/>
              </a:ext>
            </a:extLst>
          </p:cNvPr>
          <p:cNvSpPr/>
          <p:nvPr/>
        </p:nvSpPr>
        <p:spPr>
          <a:xfrm>
            <a:off x="397565" y="764090"/>
            <a:ext cx="1158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Для правильного представления места и роли стандартизации в области ИКТ, необходимо дать определение этому понятию как объекту стандартизации. 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06B86F6-9B89-4373-879E-2F4ED9ED12B8}"/>
              </a:ext>
            </a:extLst>
          </p:cNvPr>
          <p:cNvSpPr/>
          <p:nvPr/>
        </p:nvSpPr>
        <p:spPr>
          <a:xfrm>
            <a:off x="397564" y="1511901"/>
            <a:ext cx="72224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ИКТ – совокупность методов, производственных процессов и промышленно- технических средств, объединенных в технологическую цепочку с целью сбора, обработки, хранения, распространения, отображения и использования информации в интересах ее пользователей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882C044-1DEE-4B4D-8810-27D607A2AE7D}"/>
              </a:ext>
            </a:extLst>
          </p:cNvPr>
          <p:cNvSpPr/>
          <p:nvPr/>
        </p:nvSpPr>
        <p:spPr>
          <a:xfrm>
            <a:off x="397564" y="3162704"/>
            <a:ext cx="66592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i="1" dirty="0"/>
              <a:t>Основными направлениями стандартизации в области ИКТ являются: 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046F1CD-FC7F-4AD9-84A3-BD3315559C0A}"/>
              </a:ext>
            </a:extLst>
          </p:cNvPr>
          <p:cNvSpPr/>
          <p:nvPr/>
        </p:nvSpPr>
        <p:spPr>
          <a:xfrm>
            <a:off x="516835" y="3841302"/>
            <a:ext cx="5552661" cy="671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системы автоматической обработки текстов и речи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18D1CED-02BA-4956-932D-24971108CE41}"/>
              </a:ext>
            </a:extLst>
          </p:cNvPr>
          <p:cNvSpPr/>
          <p:nvPr/>
        </p:nvSpPr>
        <p:spPr>
          <a:xfrm>
            <a:off x="6639339" y="3841302"/>
            <a:ext cx="5552661" cy="671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расчетно-логические и эксплуатационные системы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A3FB262-34D7-4D06-9631-41DBE036617F}"/>
              </a:ext>
            </a:extLst>
          </p:cNvPr>
          <p:cNvSpPr/>
          <p:nvPr/>
        </p:nvSpPr>
        <p:spPr>
          <a:xfrm>
            <a:off x="516834" y="4722572"/>
            <a:ext cx="5552661" cy="671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системы автоматической обработки текстов и речи</a:t>
            </a:r>
          </a:p>
          <a:p>
            <a:pPr algn="ctr"/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7E4C02E-CC43-44C3-8FE1-E1BF26E4053A}"/>
              </a:ext>
            </a:extLst>
          </p:cNvPr>
          <p:cNvSpPr/>
          <p:nvPr/>
        </p:nvSpPr>
        <p:spPr>
          <a:xfrm>
            <a:off x="6639338" y="4734047"/>
            <a:ext cx="5552661" cy="671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интеллектуальные   системы    для    использования    в   управлении, проектировании, обучении и т.д.; 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0EFE1EA-F052-4627-9339-1BA69BBD677D}"/>
              </a:ext>
            </a:extLst>
          </p:cNvPr>
          <p:cNvSpPr/>
          <p:nvPr/>
        </p:nvSpPr>
        <p:spPr>
          <a:xfrm>
            <a:off x="3727172" y="5719215"/>
            <a:ext cx="5552661" cy="708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CALS-технологии непрерывной информационной поддержки ЖЦП</a:t>
            </a:r>
          </a:p>
        </p:txBody>
      </p:sp>
    </p:spTree>
    <p:extLst>
      <p:ext uri="{BB962C8B-B14F-4D97-AF65-F5344CB8AC3E}">
        <p14:creationId xmlns:p14="http://schemas.microsoft.com/office/powerpoint/2010/main" val="3691112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012636-43DC-4675-82E2-9DF9D7D21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47458"/>
            <a:ext cx="10364451" cy="680196"/>
          </a:xfrm>
        </p:spPr>
        <p:txBody>
          <a:bodyPr/>
          <a:lstStyle/>
          <a:p>
            <a:r>
              <a:rPr lang="ru-RU" b="1" dirty="0">
                <a:solidFill>
                  <a:srgbClr val="FF0000"/>
                </a:solidFill>
              </a:rPr>
              <a:t>ИБ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446D38C-D173-4752-9FDF-12DD43C7C4CA}"/>
              </a:ext>
            </a:extLst>
          </p:cNvPr>
          <p:cNvSpPr/>
          <p:nvPr/>
        </p:nvSpPr>
        <p:spPr>
          <a:xfrm>
            <a:off x="233547" y="1026447"/>
            <a:ext cx="5319114" cy="127494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Информационная безопасность – состояние защищенности информационной среды общества, обеспечивающее ее формирование, использование и развитие в интересах граждан, организаций, государства. </a:t>
            </a:r>
          </a:p>
          <a:p>
            <a:pPr algn="ctr"/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9EAE4E6-BEC5-4724-B66F-CBC19FA9FDC5}"/>
              </a:ext>
            </a:extLst>
          </p:cNvPr>
          <p:cNvSpPr/>
          <p:nvPr/>
        </p:nvSpPr>
        <p:spPr>
          <a:xfrm>
            <a:off x="6400799" y="1012598"/>
            <a:ext cx="5557653" cy="12749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Защита информации представляет собой деятельность по предотвращению утечки информации, несанкционированных и непреднамеренных воздействий на защищаемую информацию, т. е. процесс, направленный на достижение этого состояния</a:t>
            </a:r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Стрелка: влево-вправо 5">
            <a:extLst>
              <a:ext uri="{FF2B5EF4-FFF2-40B4-BE49-F238E27FC236}">
                <a16:creationId xmlns:a16="http://schemas.microsoft.com/office/drawing/2014/main" id="{3B70B97A-0047-4E6E-960E-125215A5DFDD}"/>
              </a:ext>
            </a:extLst>
          </p:cNvPr>
          <p:cNvSpPr/>
          <p:nvPr/>
        </p:nvSpPr>
        <p:spPr>
          <a:xfrm>
            <a:off x="5612295" y="1407755"/>
            <a:ext cx="728870" cy="484632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B050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601BAEC-CB55-4B37-A03E-8BE6D58FCF26}"/>
              </a:ext>
            </a:extLst>
          </p:cNvPr>
          <p:cNvSpPr/>
          <p:nvPr/>
        </p:nvSpPr>
        <p:spPr>
          <a:xfrm>
            <a:off x="1007165" y="2545315"/>
            <a:ext cx="89849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/>
              <a:t>В качестве стандартной модели безопасности часто используется модель CIA: </a:t>
            </a:r>
          </a:p>
        </p:txBody>
      </p:sp>
      <p:pic>
        <p:nvPicPr>
          <p:cNvPr id="2052" name="Picture 4" descr="https://cont.ws/uploads/pic/2017/5/IB2.png">
            <a:extLst>
              <a:ext uri="{FF2B5EF4-FFF2-40B4-BE49-F238E27FC236}">
                <a16:creationId xmlns:a16="http://schemas.microsoft.com/office/drawing/2014/main" id="{E58ED166-0E08-4345-8B70-332D18793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48" y="2990066"/>
            <a:ext cx="5623914" cy="231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17E2C2D-D02F-41DA-8CFC-3F185C466A6B}"/>
              </a:ext>
            </a:extLst>
          </p:cNvPr>
          <p:cNvSpPr/>
          <p:nvPr/>
        </p:nvSpPr>
        <p:spPr>
          <a:xfrm>
            <a:off x="5915051" y="3131231"/>
            <a:ext cx="611246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С – </a:t>
            </a:r>
            <a:r>
              <a:rPr lang="ru-RU" dirty="0"/>
              <a:t>конфиденциальность (</a:t>
            </a:r>
            <a:r>
              <a:rPr lang="ru-RU" dirty="0" err="1"/>
              <a:t>confidentiality</a:t>
            </a:r>
            <a:r>
              <a:rPr lang="ru-RU" dirty="0"/>
              <a:t>) – доступность информации только определенному кругу лиц; </a:t>
            </a:r>
          </a:p>
          <a:p>
            <a:r>
              <a:rPr lang="ru-RU" dirty="0">
                <a:solidFill>
                  <a:srgbClr val="FF0000"/>
                </a:solidFill>
              </a:rPr>
              <a:t>– I – </a:t>
            </a:r>
            <a:r>
              <a:rPr lang="ru-RU" dirty="0"/>
              <a:t>целостность (</a:t>
            </a:r>
            <a:r>
              <a:rPr lang="ru-RU" dirty="0" err="1"/>
              <a:t>integrity</a:t>
            </a:r>
            <a:r>
              <a:rPr lang="ru-RU" dirty="0"/>
              <a:t>) – гарантия существования информации в исходном виде; </a:t>
            </a:r>
          </a:p>
          <a:p>
            <a:r>
              <a:rPr lang="ru-RU" dirty="0">
                <a:solidFill>
                  <a:srgbClr val="FF0000"/>
                </a:solidFill>
              </a:rPr>
              <a:t>– А – </a:t>
            </a:r>
            <a:r>
              <a:rPr lang="ru-RU" dirty="0"/>
              <a:t>доступность (</a:t>
            </a:r>
            <a:r>
              <a:rPr lang="ru-RU" dirty="0" err="1"/>
              <a:t>availability</a:t>
            </a:r>
            <a:r>
              <a:rPr lang="ru-RU" dirty="0"/>
              <a:t>) – возможность получения информации авторизованным пользователем в нужное для него время. 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91BB64F-00BE-4EC1-8992-7E81950CA1C4}"/>
              </a:ext>
            </a:extLst>
          </p:cNvPr>
          <p:cNvSpPr/>
          <p:nvPr/>
        </p:nvSpPr>
        <p:spPr>
          <a:xfrm>
            <a:off x="304798" y="5520306"/>
            <a:ext cx="114498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 перечисленным выше можно добавить и другие категории информационной безопасности: </a:t>
            </a:r>
          </a:p>
          <a:p>
            <a:r>
              <a:rPr lang="ru-RU" dirty="0">
                <a:solidFill>
                  <a:srgbClr val="FF0000"/>
                </a:solidFill>
              </a:rPr>
              <a:t>– аутентичность – </a:t>
            </a:r>
            <a:r>
              <a:rPr lang="ru-RU" dirty="0"/>
              <a:t>возможность установления автора информации; </a:t>
            </a:r>
          </a:p>
          <a:p>
            <a:r>
              <a:rPr lang="ru-RU" dirty="0">
                <a:solidFill>
                  <a:srgbClr val="FF0000"/>
                </a:solidFill>
              </a:rPr>
              <a:t>– </a:t>
            </a:r>
            <a:r>
              <a:rPr lang="ru-RU" dirty="0" err="1">
                <a:solidFill>
                  <a:srgbClr val="FF0000"/>
                </a:solidFill>
              </a:rPr>
              <a:t>апеллируемость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/>
              <a:t>– возможность доказать, что автором является именно заявленный человек, а не другой. </a:t>
            </a:r>
          </a:p>
        </p:txBody>
      </p:sp>
    </p:spTree>
    <p:extLst>
      <p:ext uri="{BB962C8B-B14F-4D97-AF65-F5344CB8AC3E}">
        <p14:creationId xmlns:p14="http://schemas.microsoft.com/office/powerpoint/2010/main" val="4238452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6B892A5-CC46-4A76-8DD3-876AEC4BA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09028">
            <a:off x="9005482" y="1374995"/>
            <a:ext cx="2565243" cy="1795670"/>
          </a:xfrm>
          <a:prstGeom prst="rect">
            <a:avLst/>
          </a:prstGeom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72FA3362-EF96-4E0A-BD13-BA968D37B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47458"/>
            <a:ext cx="10364451" cy="680196"/>
          </a:xfrm>
        </p:spPr>
        <p:txBody>
          <a:bodyPr/>
          <a:lstStyle/>
          <a:p>
            <a:r>
              <a:rPr lang="ru-RU" b="1" dirty="0">
                <a:solidFill>
                  <a:srgbClr val="FF0000"/>
                </a:solidFill>
              </a:rPr>
              <a:t>ИБ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40B9C11-0EBB-4F62-A95C-DA18363688AF}"/>
              </a:ext>
            </a:extLst>
          </p:cNvPr>
          <p:cNvSpPr/>
          <p:nvPr/>
        </p:nvSpPr>
        <p:spPr>
          <a:xfrm>
            <a:off x="477079" y="927654"/>
            <a:ext cx="113703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Внимание к информационной безопасности закономерно. Вот некоторые статистические </a:t>
            </a:r>
          </a:p>
          <a:p>
            <a:r>
              <a:rPr lang="ru-RU" sz="2000" dirty="0"/>
              <a:t>данные, объясняющие ее актуальность. 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1E11576-7E76-4824-B8B3-C4296F4B76AF}"/>
              </a:ext>
            </a:extLst>
          </p:cNvPr>
          <p:cNvSpPr/>
          <p:nvPr/>
        </p:nvSpPr>
        <p:spPr>
          <a:xfrm>
            <a:off x="477078" y="1515517"/>
            <a:ext cx="796708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000" dirty="0"/>
              <a:t>Если коммерческая организация допускает утечку более 20% важной внутренней информации, то в 60 случаях из 100 она банкротится.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 Утверждают также, что 93% компаний, лишившихся доступа к собственной информации на срок более 10 дней, покинули бизнес, причем половина из них заявила о своей несостоятельности сразу же. 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E41B1AA-A5A0-4029-9785-54C4ECBF55D1}"/>
              </a:ext>
            </a:extLst>
          </p:cNvPr>
          <p:cNvSpPr/>
          <p:nvPr/>
        </p:nvSpPr>
        <p:spPr>
          <a:xfrm>
            <a:off x="477077" y="3625830"/>
            <a:ext cx="1137036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 По статистическим данным Национального отделения ФБР США по компьютерным преступлениям, от 85 до 97% нападений на корпоративные сети </a:t>
            </a:r>
            <a:r>
              <a:rPr lang="ru-RU" sz="2000" dirty="0">
                <a:solidFill>
                  <a:srgbClr val="FF0000"/>
                </a:solidFill>
              </a:rPr>
              <a:t>не только не пресекаются, но даже и не обнаруживаются</a:t>
            </a:r>
            <a:r>
              <a:rPr lang="ru-RU" sz="2000" dirty="0"/>
              <a:t>. Специальная группа экспертов провела анализ защищенности военных информационных систем; в 88% случаях несанкционированное проникновение посторонних в эти системы было успешным. 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A2BFB8C-DF79-4D63-8FD3-223F0054EC1C}"/>
              </a:ext>
            </a:extLst>
          </p:cNvPr>
          <p:cNvSpPr/>
          <p:nvPr/>
        </p:nvSpPr>
        <p:spPr>
          <a:xfrm>
            <a:off x="7123046" y="5244744"/>
            <a:ext cx="506895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Таким образом, защита информации по своим характеристикам и затратам должна быть </a:t>
            </a:r>
            <a:r>
              <a:rPr lang="ru-RU" sz="2000" dirty="0">
                <a:solidFill>
                  <a:srgbClr val="FF0000"/>
                </a:solidFill>
              </a:rPr>
              <a:t>соразмерной масштабам </a:t>
            </a:r>
            <a:r>
              <a:rPr lang="ru-RU" sz="2000" dirty="0"/>
              <a:t>угроз. </a:t>
            </a:r>
          </a:p>
        </p:txBody>
      </p:sp>
      <p:pic>
        <p:nvPicPr>
          <p:cNvPr id="3074" name="Picture 2" descr="http://wizinfo.ru/text/77/181/images/image001_102.gif">
            <a:extLst>
              <a:ext uri="{FF2B5EF4-FFF2-40B4-BE49-F238E27FC236}">
                <a16:creationId xmlns:a16="http://schemas.microsoft.com/office/drawing/2014/main" id="{AE9E093D-2735-49B1-96EB-4084D5902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617" y="4966270"/>
            <a:ext cx="3008241" cy="181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588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33D1CF1-3F35-41C4-BC12-DD34DC40E715}"/>
              </a:ext>
            </a:extLst>
          </p:cNvPr>
          <p:cNvSpPr txBox="1">
            <a:spLocks/>
          </p:cNvSpPr>
          <p:nvPr/>
        </p:nvSpPr>
        <p:spPr>
          <a:xfrm>
            <a:off x="913774" y="247458"/>
            <a:ext cx="10364451" cy="68019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FF0000"/>
                </a:solidFill>
              </a:rPr>
              <a:t>ИБ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0F36A11-84E2-45F6-A30E-79D9FE9ABC68}"/>
              </a:ext>
            </a:extLst>
          </p:cNvPr>
          <p:cNvSpPr/>
          <p:nvPr/>
        </p:nvSpPr>
        <p:spPr>
          <a:xfrm>
            <a:off x="397564" y="795275"/>
            <a:ext cx="115028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Информационная безопасность не обеспечивает абсолютную защиту, и ее можно трактовать как </a:t>
            </a:r>
            <a:r>
              <a:rPr lang="ru-RU" dirty="0">
                <a:solidFill>
                  <a:srgbClr val="FF0000"/>
                </a:solidFill>
              </a:rPr>
              <a:t>предупредительные действия</a:t>
            </a:r>
            <a:r>
              <a:rPr lang="ru-RU" dirty="0"/>
              <a:t>, которые позволяют защитить информацию и оборудование от угроз и несанкционированного использования. 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74696BA-11A1-4966-A425-00D3AA894F31}"/>
              </a:ext>
            </a:extLst>
          </p:cNvPr>
          <p:cNvSpPr/>
          <p:nvPr/>
        </p:nvSpPr>
        <p:spPr>
          <a:xfrm>
            <a:off x="397564" y="171860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Способы защиты информации постоянно меняются, как меняется наше общество и технологии. Но какие бы сложные шифры и современные технические средства ни использовали для защиты информации, в любой системе безопасности существует </a:t>
            </a:r>
            <a:r>
              <a:rPr lang="ru-RU" dirty="0">
                <a:solidFill>
                  <a:srgbClr val="FF0000"/>
                </a:solidFill>
              </a:rPr>
              <a:t>самое слабое звено – это человеческий фактор. </a:t>
            </a:r>
            <a:r>
              <a:rPr lang="ru-RU" dirty="0"/>
              <a:t>И этому есть много исторических подтверждений. </a:t>
            </a:r>
          </a:p>
        </p:txBody>
      </p:sp>
      <p:pic>
        <p:nvPicPr>
          <p:cNvPr id="4098" name="Picture 2" descr="http://www.atomic-energy.ru/files/images/2010/10/image007.jpg">
            <a:extLst>
              <a:ext uri="{FF2B5EF4-FFF2-40B4-BE49-F238E27FC236}">
                <a16:creationId xmlns:a16="http://schemas.microsoft.com/office/drawing/2014/main" id="{88717631-2431-4D0F-9B59-684399B31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329" y="1590261"/>
            <a:ext cx="5221357" cy="391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8F04F7C-BDE6-4B43-94EF-962BB15D1C32}"/>
              </a:ext>
            </a:extLst>
          </p:cNvPr>
          <p:cNvSpPr/>
          <p:nvPr/>
        </p:nvSpPr>
        <p:spPr>
          <a:xfrm>
            <a:off x="490329" y="3749930"/>
            <a:ext cx="6096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600" i="1" dirty="0">
                <a:solidFill>
                  <a:srgbClr val="222222"/>
                </a:solidFill>
                <a:latin typeface="PT Sans"/>
              </a:rPr>
              <a:t>Так, летом 2013 года полиция Тайваня задержала трёх топ-менеджеров корпорации HTC, связанных с разработкой продуктов. Одно из выдвинутых обвинений — передача конфиденциальной информации по перспективным разработкам конкурирующим фирмам. При этом не лишним будет напомнить, что на протяжении долгого времени дела HTC шли не самым лучшим образом, финансовые показатели ухудшались, а в 3 квартале 2013 года компания зафиксировала чистый убыток около $100 млн. Использование служебного положения — типичный кейс для целенаправленных утечек.</a:t>
            </a:r>
            <a:endParaRPr lang="ru-RU" sz="1600" i="1" dirty="0"/>
          </a:p>
        </p:txBody>
      </p:sp>
    </p:spTree>
    <p:extLst>
      <p:ext uri="{BB962C8B-B14F-4D97-AF65-F5344CB8AC3E}">
        <p14:creationId xmlns:p14="http://schemas.microsoft.com/office/powerpoint/2010/main" val="352933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C5A6FE7-8184-4B4A-A10D-C4E2DFF1C024}"/>
              </a:ext>
            </a:extLst>
          </p:cNvPr>
          <p:cNvSpPr/>
          <p:nvPr/>
        </p:nvSpPr>
        <p:spPr>
          <a:xfrm>
            <a:off x="530087" y="714465"/>
            <a:ext cx="113041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E4447"/>
                </a:solidFill>
                <a:latin typeface="Arial" panose="020B0604020202020204" pitchFamily="34" charset="0"/>
              </a:rPr>
              <a:t>Согласно данным портала информационной безопасности </a:t>
            </a:r>
            <a:r>
              <a:rPr lang="ru-RU" dirty="0" err="1">
                <a:solidFill>
                  <a:srgbClr val="3E4447"/>
                </a:solidFill>
                <a:latin typeface="Arial" panose="020B0604020202020204" pitchFamily="34" charset="0"/>
              </a:rPr>
              <a:t>Content</a:t>
            </a:r>
            <a:r>
              <a:rPr lang="ru-RU" dirty="0">
                <a:solidFill>
                  <a:srgbClr val="3E4447"/>
                </a:solidFill>
                <a:latin typeface="Arial" panose="020B0604020202020204" pitchFamily="34" charset="0"/>
              </a:rPr>
              <a:t> </a:t>
            </a:r>
            <a:r>
              <a:rPr lang="ru-RU" dirty="0" err="1">
                <a:solidFill>
                  <a:srgbClr val="3E4447"/>
                </a:solidFill>
                <a:latin typeface="Arial" panose="020B0604020202020204" pitchFamily="34" charset="0"/>
              </a:rPr>
              <a:t>Security</a:t>
            </a:r>
            <a:r>
              <a:rPr lang="ru-RU" dirty="0">
                <a:solidFill>
                  <a:srgbClr val="3E4447"/>
                </a:solidFill>
                <a:latin typeface="Arial" panose="020B0604020202020204" pitchFamily="34" charset="0"/>
              </a:rPr>
              <a:t> степень опасности внутренних и внешних угроз такова:</a:t>
            </a:r>
            <a:endParaRPr lang="ru-RU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F7F5820B-3C26-4525-A4C2-47E2A609E69A}"/>
              </a:ext>
            </a:extLst>
          </p:cNvPr>
          <p:cNvSpPr txBox="1">
            <a:spLocks/>
          </p:cNvSpPr>
          <p:nvPr/>
        </p:nvSpPr>
        <p:spPr>
          <a:xfrm>
            <a:off x="913774" y="247458"/>
            <a:ext cx="10364451" cy="68019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FF0000"/>
                </a:solidFill>
              </a:rPr>
              <a:t>ИБ</a:t>
            </a:r>
          </a:p>
        </p:txBody>
      </p:sp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F6768262-382A-4B4F-9809-997F3340B8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0527804"/>
              </p:ext>
            </p:extLst>
          </p:nvPr>
        </p:nvGraphicFramePr>
        <p:xfrm>
          <a:off x="251792" y="1540435"/>
          <a:ext cx="8196467" cy="49243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DF09DE0-5151-4DA3-A5D8-14E905310533}"/>
              </a:ext>
            </a:extLst>
          </p:cNvPr>
          <p:cNvSpPr/>
          <p:nvPr/>
        </p:nvSpPr>
        <p:spPr>
          <a:xfrm>
            <a:off x="8335617" y="1277105"/>
            <a:ext cx="3750366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Arial" panose="020B0604020202020204" pitchFamily="34" charset="0"/>
              </a:rPr>
              <a:t>В качестве примера можно привести «утечку» клиентской базы в компанию-конкурент вместе с сотрудниками. По неофициальной информации, с такой проблемой столкнулся филиал коммерческого банка ОАО «Уралсиб» в Воронеже, когда в конце 2009 года ряд сотрудников «Уралсиба» перешли работать в Воронежский филиал Банка «Поволжский» забрав с собой клиентскую базу предыдущего работодателя. И клиенты «Уралсиба» с назойливой регулярностью начали получать предложения от нового банка. Это может привести к оттоку клиентов, возможным судебным тяжбам и, конечно же, удару по репутации банка. В «Уралсибе» и банке «Поволжский» эту информацию не комментируют.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558113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059AF1-6A09-443F-B3AE-2F56C1B0B3C1}"/>
              </a:ext>
            </a:extLst>
          </p:cNvPr>
          <p:cNvSpPr txBox="1">
            <a:spLocks/>
          </p:cNvSpPr>
          <p:nvPr/>
        </p:nvSpPr>
        <p:spPr>
          <a:xfrm>
            <a:off x="913774" y="247458"/>
            <a:ext cx="10364451" cy="68019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FF0000"/>
                </a:solidFill>
              </a:rPr>
              <a:t>ИБ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A190487-81DF-4F4D-AB57-904C14CC5E47}"/>
              </a:ext>
            </a:extLst>
          </p:cNvPr>
          <p:cNvSpPr/>
          <p:nvPr/>
        </p:nvSpPr>
        <p:spPr>
          <a:xfrm>
            <a:off x="543339" y="697830"/>
            <a:ext cx="112908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Кроме субъективных причин безопасности существуют и </a:t>
            </a:r>
            <a:r>
              <a:rPr lang="ru-RU" dirty="0">
                <a:solidFill>
                  <a:srgbClr val="FF0000"/>
                </a:solidFill>
              </a:rPr>
              <a:t>технические</a:t>
            </a:r>
            <a:r>
              <a:rPr lang="ru-RU" dirty="0"/>
              <a:t>, обусловленные особенностью работы любых электронных систем, т.е. наличием излучения. Например, блок шифрования посылает зашифрованное сообщение по телефонной линии, а вместе с ним передается и электрический сигнал от исходного сообщения. Следовательно, при наличии хорошей аппаратуры исходное сообщение можно восстановить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DE79AC2-778A-418E-9158-5AC111319845}"/>
              </a:ext>
            </a:extLst>
          </p:cNvPr>
          <p:cNvSpPr/>
          <p:nvPr/>
        </p:nvSpPr>
        <p:spPr>
          <a:xfrm>
            <a:off x="543338" y="1898159"/>
            <a:ext cx="706340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33333"/>
                </a:solidFill>
                <a:latin typeface="Georgia" panose="02040502050405020303" pitchFamily="18" charset="0"/>
              </a:rPr>
              <a:t>Шифровальная машина, как и любая другая электрическая машина, имеет </a:t>
            </a:r>
            <a:r>
              <a:rPr lang="ru-RU" dirty="0">
                <a:solidFill>
                  <a:srgbClr val="FF0000"/>
                </a:solidFill>
                <a:latin typeface="Georgia" panose="02040502050405020303" pitchFamily="18" charset="0"/>
              </a:rPr>
              <a:t>побочное электромагнитное излучение,</a:t>
            </a:r>
            <a:r>
              <a:rPr lang="ru-RU" dirty="0">
                <a:solidFill>
                  <a:srgbClr val="333333"/>
                </a:solidFill>
                <a:latin typeface="Georgia" panose="02040502050405020303" pitchFamily="18" charset="0"/>
              </a:rPr>
              <a:t> которое модулируется информационным сигналом еще до момента его кодирования. Таким образом, путем перехвата и анализа побочных излучений шифровальной машины, не имея ключа для расшифровки кодированных сообщений, представляется возможным получать необходимую информацию.</a:t>
            </a:r>
            <a:endParaRPr lang="ru-RU" dirty="0"/>
          </a:p>
        </p:txBody>
      </p:sp>
      <p:pic>
        <p:nvPicPr>
          <p:cNvPr id="5122" name="Picture 2" descr="http://www.pvsm.ru/images/prozrachnoe-shifrovanie-failov-na-lokalnom-kompyutere-pri-pomoshi-CyberSafe-Files-Encryption.jpg">
            <a:extLst>
              <a:ext uri="{FF2B5EF4-FFF2-40B4-BE49-F238E27FC236}">
                <a16:creationId xmlns:a16="http://schemas.microsoft.com/office/drawing/2014/main" id="{BA50B511-6207-47C6-B557-A67E1784F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149" y="1923186"/>
            <a:ext cx="4473851" cy="267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83B06FC-0D3A-4EB8-9B6A-6F72130543BF}"/>
              </a:ext>
            </a:extLst>
          </p:cNvPr>
          <p:cNvSpPr/>
          <p:nvPr/>
        </p:nvSpPr>
        <p:spPr>
          <a:xfrm>
            <a:off x="431936" y="3929484"/>
            <a:ext cx="706340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33333"/>
                </a:solidFill>
                <a:latin typeface="Georgia" panose="02040502050405020303" pitchFamily="18" charset="0"/>
              </a:rPr>
              <a:t>Долгое время все, что было связано с понятием ПЭМИН, было окутано завесой </a:t>
            </a:r>
            <a:r>
              <a:rPr lang="ru-RU" dirty="0">
                <a:solidFill>
                  <a:srgbClr val="FF0000"/>
                </a:solidFill>
                <a:latin typeface="Georgia" panose="02040502050405020303" pitchFamily="18" charset="0"/>
              </a:rPr>
              <a:t>секретности</a:t>
            </a:r>
            <a:r>
              <a:rPr lang="ru-RU" dirty="0">
                <a:solidFill>
                  <a:srgbClr val="333333"/>
                </a:solidFill>
                <a:latin typeface="Georgia" panose="02040502050405020303" pitchFamily="18" charset="0"/>
              </a:rPr>
              <a:t>. Первое сообщение, появившееся в открытой печати, принадлежит голландскому инженеру </a:t>
            </a:r>
            <a:r>
              <a:rPr lang="ru-RU" dirty="0" err="1">
                <a:solidFill>
                  <a:srgbClr val="333333"/>
                </a:solidFill>
                <a:latin typeface="Georgia" panose="02040502050405020303" pitchFamily="18" charset="0"/>
              </a:rPr>
              <a:t>Вим</a:t>
            </a:r>
            <a:r>
              <a:rPr lang="ru-RU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ru-RU" dirty="0" err="1">
                <a:solidFill>
                  <a:srgbClr val="333333"/>
                </a:solidFill>
                <a:latin typeface="Georgia" panose="02040502050405020303" pitchFamily="18" charset="0"/>
              </a:rPr>
              <a:t>ван</a:t>
            </a:r>
            <a:r>
              <a:rPr lang="ru-RU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ru-RU" dirty="0" err="1">
                <a:solidFill>
                  <a:srgbClr val="333333"/>
                </a:solidFill>
                <a:latin typeface="Georgia" panose="02040502050405020303" pitchFamily="18" charset="0"/>
              </a:rPr>
              <a:t>Эку</a:t>
            </a:r>
            <a:r>
              <a:rPr lang="ru-RU" dirty="0">
                <a:solidFill>
                  <a:srgbClr val="333333"/>
                </a:solidFill>
                <a:latin typeface="Georgia" panose="02040502050405020303" pitchFamily="18" charset="0"/>
              </a:rPr>
              <a:t> (</a:t>
            </a:r>
            <a:r>
              <a:rPr lang="ru-RU" dirty="0" err="1">
                <a:solidFill>
                  <a:srgbClr val="333333"/>
                </a:solidFill>
                <a:latin typeface="Georgia" panose="02040502050405020303" pitchFamily="18" charset="0"/>
              </a:rPr>
              <a:t>Wim</a:t>
            </a:r>
            <a:r>
              <a:rPr lang="ru-RU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ru-RU" dirty="0" err="1">
                <a:solidFill>
                  <a:srgbClr val="333333"/>
                </a:solidFill>
                <a:latin typeface="Georgia" panose="02040502050405020303" pitchFamily="18" charset="0"/>
              </a:rPr>
              <a:t>van</a:t>
            </a:r>
            <a:r>
              <a:rPr lang="ru-RU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ru-RU" dirty="0" err="1">
                <a:solidFill>
                  <a:srgbClr val="333333"/>
                </a:solidFill>
                <a:latin typeface="Georgia" panose="02040502050405020303" pitchFamily="18" charset="0"/>
              </a:rPr>
              <a:t>Eck</a:t>
            </a:r>
            <a:r>
              <a:rPr lang="ru-RU" dirty="0">
                <a:solidFill>
                  <a:srgbClr val="333333"/>
                </a:solidFill>
                <a:latin typeface="Georgia" panose="02040502050405020303" pitchFamily="18" charset="0"/>
              </a:rPr>
              <a:t>), опубликовавшему в 1985 году статью «Электромагнитное излучение </a:t>
            </a:r>
            <a:r>
              <a:rPr lang="ru-RU" dirty="0" err="1">
                <a:solidFill>
                  <a:srgbClr val="333333"/>
                </a:solidFill>
                <a:latin typeface="Georgia" panose="02040502050405020303" pitchFamily="18" charset="0"/>
              </a:rPr>
              <a:t>видеодисплейных</a:t>
            </a:r>
            <a:r>
              <a:rPr lang="ru-RU" dirty="0">
                <a:solidFill>
                  <a:srgbClr val="333333"/>
                </a:solidFill>
                <a:latin typeface="Georgia" panose="02040502050405020303" pitchFamily="18" charset="0"/>
              </a:rPr>
              <a:t> модулей: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9A73E03-6FF9-4E1F-9B0B-CE38346D40D1}"/>
              </a:ext>
            </a:extLst>
          </p:cNvPr>
          <p:cNvSpPr/>
          <p:nvPr/>
        </p:nvSpPr>
        <p:spPr>
          <a:xfrm>
            <a:off x="431936" y="5406812"/>
            <a:ext cx="111637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33333"/>
                </a:solidFill>
                <a:latin typeface="Georgia" panose="02040502050405020303" pitchFamily="18" charset="0"/>
              </a:rPr>
              <a:t>Риск перехвата?» Статья посвящена потенциальным методам перехвата композитного сигнала видеомониторов. В марте 1985 года на выставке Securecom-85 в Каннах </a:t>
            </a:r>
            <a:r>
              <a:rPr lang="ru-RU" dirty="0" err="1">
                <a:solidFill>
                  <a:srgbClr val="333333"/>
                </a:solidFill>
                <a:latin typeface="Georgia" panose="02040502050405020303" pitchFamily="18" charset="0"/>
              </a:rPr>
              <a:t>ван</a:t>
            </a:r>
            <a:r>
              <a:rPr lang="ru-RU" dirty="0">
                <a:solidFill>
                  <a:srgbClr val="333333"/>
                </a:solidFill>
                <a:latin typeface="Georgia" panose="02040502050405020303" pitchFamily="18" charset="0"/>
              </a:rPr>
              <a:t> Эк продемонстрировал оборудование для перехвата излучений монитора. Эксперимент показал, что перехват возможен с помощью слегка доработанного обычного </a:t>
            </a:r>
            <a:r>
              <a:rPr lang="ru-RU" dirty="0">
                <a:solidFill>
                  <a:srgbClr val="FF0000"/>
                </a:solidFill>
                <a:latin typeface="Georgia" panose="02040502050405020303" pitchFamily="18" charset="0"/>
              </a:rPr>
              <a:t>телевизионного приемника.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094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images.myshared.ru/10/971568/slide_18.jpg">
            <a:extLst>
              <a:ext uri="{FF2B5EF4-FFF2-40B4-BE49-F238E27FC236}">
                <a16:creationId xmlns:a16="http://schemas.microsoft.com/office/drawing/2014/main" id="{3F81F95A-8462-4880-80E0-1F6903B1A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116417" cy="508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extremum.su/images/prod_bc45879995fee97a3c90c7409a3705d9.jpg">
            <a:extLst>
              <a:ext uri="{FF2B5EF4-FFF2-40B4-BE49-F238E27FC236}">
                <a16:creationId xmlns:a16="http://schemas.microsoft.com/office/drawing/2014/main" id="{4A488562-9912-43A9-BAC5-EE4B04B8C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522" y="0"/>
            <a:ext cx="4439479" cy="3138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www.sis-tss.ru/u/dbtexts/ipks/20_02_04/nav_p4/p4.jpg">
            <a:extLst>
              <a:ext uri="{FF2B5EF4-FFF2-40B4-BE49-F238E27FC236}">
                <a16:creationId xmlns:a16="http://schemas.microsoft.com/office/drawing/2014/main" id="{F970D088-1E0B-4BBF-9D2B-2724330CD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683" y="4461426"/>
            <a:ext cx="4046734" cy="239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xn-----6kcabh1aiclcba8bjprxnzch3bl8cg6d.xn--p1ai/wp-content/uploads/2015/09/im828-292x300.jpg">
            <a:extLst>
              <a:ext uri="{FF2B5EF4-FFF2-40B4-BE49-F238E27FC236}">
                <a16:creationId xmlns:a16="http://schemas.microsoft.com/office/drawing/2014/main" id="{21084C8C-AFF6-490A-9348-1FC4694AE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522" y="3428999"/>
            <a:ext cx="4439478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s://radio-secure.ru/images/content/secure/2g/ib0401.jpg">
            <a:extLst>
              <a:ext uri="{FF2B5EF4-FFF2-40B4-BE49-F238E27FC236}">
                <a16:creationId xmlns:a16="http://schemas.microsoft.com/office/drawing/2014/main" id="{C5C98CF7-6E79-42A7-A89C-98AC8AA81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70783"/>
            <a:ext cx="3069683" cy="211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478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im0-tub-ru.yandex.net/i?id=f062c6ed93649a26e6fa71eb1097c6be&amp;n=13">
            <a:extLst>
              <a:ext uri="{FF2B5EF4-FFF2-40B4-BE49-F238E27FC236}">
                <a16:creationId xmlns:a16="http://schemas.microsoft.com/office/drawing/2014/main" id="{53C40658-3391-4900-A1D7-F4F6B710B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97144">
            <a:off x="9130745" y="1609575"/>
            <a:ext cx="1789045" cy="238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FB83AD-5145-42CE-98A3-5DB149BBC53C}"/>
              </a:ext>
            </a:extLst>
          </p:cNvPr>
          <p:cNvSpPr txBox="1">
            <a:spLocks/>
          </p:cNvSpPr>
          <p:nvPr/>
        </p:nvSpPr>
        <p:spPr>
          <a:xfrm>
            <a:off x="913774" y="247458"/>
            <a:ext cx="10364451" cy="68019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FF0000"/>
                </a:solidFill>
              </a:rPr>
              <a:t>Стандарты ИБ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A09975D-1625-4A32-8931-C9E6E4E037F2}"/>
              </a:ext>
            </a:extLst>
          </p:cNvPr>
          <p:cNvSpPr/>
          <p:nvPr/>
        </p:nvSpPr>
        <p:spPr>
          <a:xfrm>
            <a:off x="410816" y="927654"/>
            <a:ext cx="116486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Проблема защиты излучения привела к созданию в США программы «TEMPEST», в рамках которой разработаны </a:t>
            </a:r>
            <a:r>
              <a:rPr lang="ru-RU" dirty="0">
                <a:solidFill>
                  <a:srgbClr val="FF0000"/>
                </a:solidFill>
              </a:rPr>
              <a:t>стандарты на электрическое излучение компьютерных систем</a:t>
            </a:r>
            <a:r>
              <a:rPr lang="ru-RU" dirty="0"/>
              <a:t>, используемых в секретных организациях. Целью программы было уменьшение уровня излучения, которое может быть использовано для сбора информации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3FEA82F-E2B7-4059-8641-307730083494}"/>
              </a:ext>
            </a:extLst>
          </p:cNvPr>
          <p:cNvSpPr/>
          <p:nvPr/>
        </p:nvSpPr>
        <p:spPr>
          <a:xfrm>
            <a:off x="410816" y="1850984"/>
            <a:ext cx="87066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 1983 г. Министерством обороны США разработан стандарт </a:t>
            </a:r>
            <a:r>
              <a:rPr lang="ru-RU" dirty="0">
                <a:solidFill>
                  <a:srgbClr val="FF0000"/>
                </a:solidFill>
              </a:rPr>
              <a:t>MIL 5200.28 </a:t>
            </a:r>
            <a:r>
              <a:rPr lang="ru-RU" dirty="0" err="1">
                <a:solidFill>
                  <a:srgbClr val="FF0000"/>
                </a:solidFill>
              </a:rPr>
              <a:t>Trusted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Computing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System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Evaluation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Criteria</a:t>
            </a:r>
            <a:r>
              <a:rPr lang="ru-RU" dirty="0">
                <a:solidFill>
                  <a:srgbClr val="FF0000"/>
                </a:solidFill>
              </a:rPr>
              <a:t> (TCSEC) (Критерий оценки безопасности компьютерных систем).</a:t>
            </a:r>
            <a:r>
              <a:rPr lang="ru-RU" dirty="0"/>
              <a:t> Из-за цвета обложки он получил название «Оранжевая книга». Эта модель базировалась на правительственной концепции уровней классификации информации (несекретная, конфиденциальная, секретная, совершенно секретная) и уровней допуска. 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8FABC34-88E9-4143-B7F9-B63CF58F299E}"/>
              </a:ext>
            </a:extLst>
          </p:cNvPr>
          <p:cNvSpPr/>
          <p:nvPr/>
        </p:nvSpPr>
        <p:spPr>
          <a:xfrm>
            <a:off x="560480" y="3605310"/>
            <a:ext cx="109065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 Европе критерием оценки безопасности служил стандарт ITSEC – </a:t>
            </a:r>
            <a:r>
              <a:rPr lang="ru-RU" dirty="0" err="1"/>
              <a:t>Information</a:t>
            </a:r>
            <a:r>
              <a:rPr lang="ru-RU" dirty="0"/>
              <a:t> </a:t>
            </a:r>
            <a:r>
              <a:rPr lang="ru-RU" dirty="0" err="1"/>
              <a:t>Technology</a:t>
            </a:r>
            <a:r>
              <a:rPr lang="ru-RU" dirty="0"/>
              <a:t> </a:t>
            </a:r>
            <a:r>
              <a:rPr lang="ru-RU" dirty="0" err="1"/>
              <a:t>Security</a:t>
            </a:r>
            <a:r>
              <a:rPr lang="ru-RU" dirty="0"/>
              <a:t> </a:t>
            </a:r>
            <a:r>
              <a:rPr lang="ru-RU" dirty="0" err="1"/>
              <a:t>Evaluation</a:t>
            </a:r>
            <a:r>
              <a:rPr lang="ru-RU" dirty="0"/>
              <a:t> </a:t>
            </a:r>
            <a:r>
              <a:rPr lang="ru-RU" dirty="0" err="1"/>
              <a:t>Criteria</a:t>
            </a:r>
            <a:r>
              <a:rPr lang="ru-RU" dirty="0"/>
              <a:t> (Критерий оценки безопасности информационных технологий). </a:t>
            </a:r>
          </a:p>
        </p:txBody>
      </p:sp>
      <p:pic>
        <p:nvPicPr>
          <p:cNvPr id="8196" name="Picture 4" descr="http://refer.in.ua/data/fotos/bs/bsx3jvohq14bkzaqbfev_878064.png">
            <a:extLst>
              <a:ext uri="{FF2B5EF4-FFF2-40B4-BE49-F238E27FC236}">
                <a16:creationId xmlns:a16="http://schemas.microsoft.com/office/drawing/2014/main" id="{20143DCA-E130-454C-A5C1-ED3485C70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5" y="4263393"/>
            <a:ext cx="8892210" cy="256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580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900igr.net/up/datas/155226/034.jpg">
            <a:extLst>
              <a:ext uri="{FF2B5EF4-FFF2-40B4-BE49-F238E27FC236}">
                <a16:creationId xmlns:a16="http://schemas.microsoft.com/office/drawing/2014/main" id="{D1FDA332-4568-49C9-8215-C1EC7F04D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547" y="0"/>
            <a:ext cx="743447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90FC9BF-FBA6-4032-B5DD-93314B51AC7B}"/>
              </a:ext>
            </a:extLst>
          </p:cNvPr>
          <p:cNvSpPr/>
          <p:nvPr/>
        </p:nvSpPr>
        <p:spPr>
          <a:xfrm>
            <a:off x="119270" y="526050"/>
            <a:ext cx="434671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TCSEC и его европейский аналог ITSEC были пересмотрены и в рамках ISO разработан новый стандарт безопасности </a:t>
            </a:r>
            <a:r>
              <a:rPr lang="ru-RU" dirty="0">
                <a:solidFill>
                  <a:srgbClr val="FF0000"/>
                </a:solidFill>
              </a:rPr>
              <a:t>ISO/IEC 15408 </a:t>
            </a:r>
            <a:r>
              <a:rPr lang="ru-RU" dirty="0"/>
              <a:t>(его аналог версии 1999 г. – СТБ 34.101.1-3-2004), в настоящее время принятый в новой редакции 2005 года и состоящий из трех частей</a:t>
            </a:r>
          </a:p>
        </p:txBody>
      </p:sp>
      <p:pic>
        <p:nvPicPr>
          <p:cNvPr id="4" name="Picture 2" descr="http://fanread.ru/store/book/pictures/4/?src=9732276&amp;i=71&amp;ext=jpg">
            <a:extLst>
              <a:ext uri="{FF2B5EF4-FFF2-40B4-BE49-F238E27FC236}">
                <a16:creationId xmlns:a16="http://schemas.microsoft.com/office/drawing/2014/main" id="{4C57C408-30F3-4528-8748-A678C8B8A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22" y="2914443"/>
            <a:ext cx="4336361" cy="266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781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52912A6-40E4-4FD6-8466-F6377CE974EC}"/>
              </a:ext>
            </a:extLst>
          </p:cNvPr>
          <p:cNvSpPr/>
          <p:nvPr/>
        </p:nvSpPr>
        <p:spPr>
          <a:xfrm>
            <a:off x="5154284" y="222838"/>
            <a:ext cx="27943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rgbClr val="FF0000"/>
                </a:solidFill>
              </a:rPr>
              <a:t>ISO/IEC 15408 </a:t>
            </a:r>
            <a:endParaRPr lang="ru-RU" sz="3200" b="1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1F32F41-6599-4557-9937-DD632AFA604B}"/>
              </a:ext>
            </a:extLst>
          </p:cNvPr>
          <p:cNvSpPr/>
          <p:nvPr/>
        </p:nvSpPr>
        <p:spPr>
          <a:xfrm>
            <a:off x="402741" y="1006130"/>
            <a:ext cx="113784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 Этот стандарт известен под названием «</a:t>
            </a:r>
            <a:r>
              <a:rPr lang="ru-RU" dirty="0" err="1"/>
              <a:t>Common</a:t>
            </a:r>
            <a:r>
              <a:rPr lang="ru-RU" dirty="0"/>
              <a:t> </a:t>
            </a:r>
            <a:r>
              <a:rPr lang="ru-RU" dirty="0" err="1"/>
              <a:t>Criteria</a:t>
            </a:r>
            <a:r>
              <a:rPr lang="ru-RU" dirty="0"/>
              <a:t> </a:t>
            </a:r>
            <a:r>
              <a:rPr lang="ru-RU" dirty="0" err="1"/>
              <a:t>for</a:t>
            </a:r>
            <a:r>
              <a:rPr lang="ru-RU" dirty="0"/>
              <a:t> </a:t>
            </a:r>
            <a:r>
              <a:rPr lang="ru-RU" dirty="0" err="1"/>
              <a:t>Information</a:t>
            </a:r>
            <a:r>
              <a:rPr lang="ru-RU" dirty="0"/>
              <a:t> </a:t>
            </a:r>
            <a:r>
              <a:rPr lang="ru-RU" dirty="0" err="1"/>
              <a:t>Technology</a:t>
            </a:r>
            <a:r>
              <a:rPr lang="ru-RU" dirty="0"/>
              <a:t> </a:t>
            </a:r>
            <a:r>
              <a:rPr lang="ru-RU" dirty="0" err="1"/>
              <a:t>Security</a:t>
            </a:r>
            <a:r>
              <a:rPr lang="ru-RU" dirty="0"/>
              <a:t> </a:t>
            </a:r>
            <a:r>
              <a:rPr lang="ru-RU" dirty="0" err="1"/>
              <a:t>Evaluation</a:t>
            </a:r>
            <a:r>
              <a:rPr lang="ru-RU" dirty="0"/>
              <a:t>» (CCITSE) </a:t>
            </a:r>
            <a:r>
              <a:rPr lang="ru-RU" dirty="0">
                <a:solidFill>
                  <a:srgbClr val="FF0000"/>
                </a:solidFill>
              </a:rPr>
              <a:t>(Критерий оценки безопасности информационных технологий). </a:t>
            </a:r>
            <a:r>
              <a:rPr lang="ru-RU" dirty="0"/>
              <a:t>Критерии, сформулированные в TCSEC, ITSEC и CCITSE, определяют разбиение компьютерных систем на </a:t>
            </a:r>
            <a:r>
              <a:rPr lang="ru-RU" dirty="0">
                <a:solidFill>
                  <a:srgbClr val="FF0000"/>
                </a:solidFill>
              </a:rPr>
              <a:t>4 основных уровня безопасности (A, B, C, D).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5E0353D-76F9-4E83-892E-11FB012D8ECE}"/>
              </a:ext>
            </a:extLst>
          </p:cNvPr>
          <p:cNvSpPr/>
          <p:nvPr/>
        </p:nvSpPr>
        <p:spPr>
          <a:xfrm>
            <a:off x="543340" y="2127977"/>
            <a:ext cx="4903303" cy="63083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Уровень A самый </a:t>
            </a:r>
            <a:r>
              <a:rPr lang="ru-RU" dirty="0" err="1"/>
              <a:t>высокобезопасный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9998266-1CA9-45A3-BD36-EE8B85C9A449}"/>
              </a:ext>
            </a:extLst>
          </p:cNvPr>
          <p:cNvSpPr/>
          <p:nvPr/>
        </p:nvSpPr>
        <p:spPr>
          <a:xfrm>
            <a:off x="543339" y="2947226"/>
            <a:ext cx="4903303" cy="82134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Далее следует уровень B, внутри которого в порядке понижения безопасности идут классы B3, B2, B1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505A1B8-E8BF-443B-8611-A13633929912}"/>
              </a:ext>
            </a:extLst>
          </p:cNvPr>
          <p:cNvSpPr/>
          <p:nvPr/>
        </p:nvSpPr>
        <p:spPr>
          <a:xfrm>
            <a:off x="6175513" y="2123557"/>
            <a:ext cx="4903303" cy="63083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Затем наиболее распространенный уровень C (с классами C2 и C1).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5C44675-71F2-451F-8BFD-D00F9F1B3C24}"/>
              </a:ext>
            </a:extLst>
          </p:cNvPr>
          <p:cNvSpPr/>
          <p:nvPr/>
        </p:nvSpPr>
        <p:spPr>
          <a:xfrm>
            <a:off x="6182140" y="2867715"/>
            <a:ext cx="4903303" cy="90086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Самый низкий уровень – D, включающий системы, которые не смогли получить аттестацию по заявленным выше классам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3885C24-60DA-4CCF-912A-CD277F9483B6}"/>
              </a:ext>
            </a:extLst>
          </p:cNvPr>
          <p:cNvSpPr/>
          <p:nvPr/>
        </p:nvSpPr>
        <p:spPr>
          <a:xfrm>
            <a:off x="543339" y="5291973"/>
            <a:ext cx="110258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Для каждого класса определены </a:t>
            </a:r>
            <a:r>
              <a:rPr lang="ru-RU" i="1" dirty="0"/>
              <a:t>функциональные требования и требования гарантированности</a:t>
            </a:r>
            <a:r>
              <a:rPr lang="ru-RU" dirty="0"/>
              <a:t>, которым должна удовлетворять система, чтобы соответствовать определенному уровню сертификации.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9B75F39-B33E-49CA-A16F-B755CD610DA9}"/>
              </a:ext>
            </a:extLst>
          </p:cNvPr>
          <p:cNvSpPr/>
          <p:nvPr/>
        </p:nvSpPr>
        <p:spPr>
          <a:xfrm>
            <a:off x="543339" y="409918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22222"/>
                </a:solidFill>
                <a:latin typeface="Arial" panose="020B0604020202020204" pitchFamily="34" charset="0"/>
              </a:rPr>
              <a:t>уровень C — произвольное управление доступом;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22222"/>
                </a:solidFill>
                <a:latin typeface="Arial" panose="020B0604020202020204" pitchFamily="34" charset="0"/>
              </a:rPr>
              <a:t>уровень B — принудительное управление доступом;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22222"/>
                </a:solidFill>
                <a:latin typeface="Arial" panose="020B0604020202020204" pitchFamily="34" charset="0"/>
              </a:rPr>
              <a:t>уровень A — верифицируемая безопасность.</a:t>
            </a:r>
            <a:endParaRPr lang="ru-RU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60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53EAA-B9EE-4CF0-831F-6AE6A77DC9CB}"/>
              </a:ext>
            </a:extLst>
          </p:cNvPr>
          <p:cNvSpPr txBox="1">
            <a:spLocks/>
          </p:cNvSpPr>
          <p:nvPr/>
        </p:nvSpPr>
        <p:spPr>
          <a:xfrm>
            <a:off x="913774" y="247458"/>
            <a:ext cx="10364451" cy="68019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FF0000"/>
                </a:solidFill>
              </a:rPr>
              <a:t>Стандарты ИБ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50A9199-7AC2-4FEF-A010-12A35230041A}"/>
              </a:ext>
            </a:extLst>
          </p:cNvPr>
          <p:cNvSpPr/>
          <p:nvPr/>
        </p:nvSpPr>
        <p:spPr>
          <a:xfrm>
            <a:off x="530087" y="809825"/>
            <a:ext cx="113968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Главная идея современной концепции безопасности сосредоточена в так называемых </a:t>
            </a:r>
            <a:r>
              <a:rPr lang="ru-RU" dirty="0">
                <a:solidFill>
                  <a:srgbClr val="FF0000"/>
                </a:solidFill>
              </a:rPr>
              <a:t>профилях защиты (ПЗ), </a:t>
            </a:r>
            <a:r>
              <a:rPr lang="ru-RU" dirty="0"/>
              <a:t>определяющих различные среды безопасности, в которые может быть помещена компьютерная система (например: ПЗ систем управления базами данных, ПЗ межсетевых экранов, ПЗ операционных систем, ПЗ систем управления доступом)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00A2AAF-8C12-46B8-B898-047BC92DAF3E}"/>
              </a:ext>
            </a:extLst>
          </p:cNvPr>
          <p:cNvSpPr/>
          <p:nvPr/>
        </p:nvSpPr>
        <p:spPr>
          <a:xfrm>
            <a:off x="530086" y="2056033"/>
            <a:ext cx="110655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lucida grande"/>
              </a:rPr>
              <a:t>Профиль защиты (ПЗ)</a:t>
            </a:r>
            <a:r>
              <a:rPr lang="ru-RU" dirty="0">
                <a:solidFill>
                  <a:srgbClr val="000000"/>
                </a:solidFill>
                <a:latin typeface="lucida grande"/>
              </a:rPr>
              <a:t> - это независимая от реализации совокупность требований безопасности для некоторой категории изделий ИТ, отвечающая специфическим запросам потребителя.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4A32D77-2B0C-4E9D-9834-F8CB61FD82EA}"/>
              </a:ext>
            </a:extLst>
          </p:cNvPr>
          <p:cNvSpPr/>
          <p:nvPr/>
        </p:nvSpPr>
        <p:spPr>
          <a:xfrm>
            <a:off x="530086" y="2862975"/>
            <a:ext cx="84345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lucida grande"/>
              </a:rPr>
              <a:t>ПЗ </a:t>
            </a:r>
            <a:r>
              <a:rPr lang="ru-RU" dirty="0">
                <a:solidFill>
                  <a:srgbClr val="FF0000"/>
                </a:solidFill>
                <a:latin typeface="lucida grande"/>
              </a:rPr>
              <a:t>не регламентирует</a:t>
            </a:r>
            <a:r>
              <a:rPr lang="ru-RU" dirty="0">
                <a:solidFill>
                  <a:srgbClr val="000000"/>
                </a:solidFill>
                <a:latin typeface="lucida grande"/>
              </a:rPr>
              <a:t>, каким образом должны быть выполнены данные требования, тем самым предоставляя возможность разработчику системы защиты самостоятельно выбирать средства защиты. </a:t>
            </a:r>
          </a:p>
          <a:p>
            <a:r>
              <a:rPr lang="ru-RU" dirty="0">
                <a:solidFill>
                  <a:srgbClr val="000000"/>
                </a:solidFill>
                <a:latin typeface="lucida grande"/>
              </a:rPr>
              <a:t>ПЗ может применяться либо к </a:t>
            </a:r>
            <a:r>
              <a:rPr lang="ru-RU" dirty="0">
                <a:solidFill>
                  <a:srgbClr val="FF0000"/>
                </a:solidFill>
                <a:latin typeface="lucida grande"/>
              </a:rPr>
              <a:t>определенному классу продуктов</a:t>
            </a:r>
            <a:r>
              <a:rPr lang="ru-RU" dirty="0">
                <a:solidFill>
                  <a:srgbClr val="000000"/>
                </a:solidFill>
                <a:latin typeface="lucida grande"/>
              </a:rPr>
              <a:t>, например, операционным системам или межсетевым экранам, и к </a:t>
            </a:r>
            <a:r>
              <a:rPr lang="ru-RU" dirty="0">
                <a:solidFill>
                  <a:srgbClr val="FF0000"/>
                </a:solidFill>
                <a:latin typeface="lucida grande"/>
              </a:rPr>
              <a:t>совокупности продуктов</a:t>
            </a:r>
            <a:r>
              <a:rPr lang="ru-RU" dirty="0">
                <a:solidFill>
                  <a:srgbClr val="000000"/>
                </a:solidFill>
                <a:latin typeface="lucida grande"/>
              </a:rPr>
              <a:t>, образующих систему информационной технологии (например, виртуальные частные </a:t>
            </a:r>
            <a:r>
              <a:rPr lang="ru-RU" i="1" dirty="0">
                <a:solidFill>
                  <a:srgbClr val="000000"/>
                </a:solidFill>
                <a:latin typeface="lucida grande"/>
              </a:rPr>
              <a:t>сети, PKI</a:t>
            </a:r>
            <a:r>
              <a:rPr lang="ru-RU" dirty="0">
                <a:solidFill>
                  <a:srgbClr val="000000"/>
                </a:solidFill>
                <a:latin typeface="lucida grande"/>
              </a:rPr>
              <a:t>). </a:t>
            </a:r>
            <a:endParaRPr lang="ru-RU" dirty="0"/>
          </a:p>
        </p:txBody>
      </p:sp>
      <p:pic>
        <p:nvPicPr>
          <p:cNvPr id="11266" name="Picture 2" descr="https://www.n-vartovsk.ru/upload/iblock/a4b/f3082d3507a17906d6d7cfcff4b7a143.png">
            <a:extLst>
              <a:ext uri="{FF2B5EF4-FFF2-40B4-BE49-F238E27FC236}">
                <a16:creationId xmlns:a16="http://schemas.microsoft.com/office/drawing/2014/main" id="{2BA07741-768B-4732-8F6A-A626FA87C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479" y="2674842"/>
            <a:ext cx="2389435" cy="2384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71BDBFB-FB04-42E1-B87A-ECEB7BC0AA31}"/>
              </a:ext>
            </a:extLst>
          </p:cNvPr>
          <p:cNvSpPr/>
          <p:nvPr/>
        </p:nvSpPr>
        <p:spPr>
          <a:xfrm>
            <a:off x="1192696" y="4822766"/>
            <a:ext cx="77882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i="1" dirty="0">
                <a:solidFill>
                  <a:srgbClr val="000000"/>
                </a:solidFill>
                <a:latin typeface="lucida grande"/>
              </a:rPr>
              <a:t>Использование профилей защиты преследует три основные задачи:</a:t>
            </a:r>
            <a:endParaRPr lang="ru-RU" i="1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E23F71F-FEE8-42CE-978A-8ED4937BD4D8}"/>
              </a:ext>
            </a:extLst>
          </p:cNvPr>
          <p:cNvSpPr/>
          <p:nvPr/>
        </p:nvSpPr>
        <p:spPr>
          <a:xfrm>
            <a:off x="410818" y="5110854"/>
            <a:ext cx="3246782" cy="89408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стандартизация наборов требований к информационным продуктам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093F68C-D3BD-4403-925E-E1E752AD3EAF}"/>
              </a:ext>
            </a:extLst>
          </p:cNvPr>
          <p:cNvSpPr/>
          <p:nvPr/>
        </p:nvSpPr>
        <p:spPr>
          <a:xfrm>
            <a:off x="7191891" y="5132851"/>
            <a:ext cx="3383344" cy="9384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проведение сравнительного анализа уровней безопасности различных изделий ИТ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2BC7B59-0926-4249-AA0D-4C2F0A9EDCA4}"/>
              </a:ext>
            </a:extLst>
          </p:cNvPr>
          <p:cNvSpPr/>
          <p:nvPr/>
        </p:nvSpPr>
        <p:spPr>
          <a:xfrm>
            <a:off x="3949147" y="5125716"/>
            <a:ext cx="2531166" cy="94560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i="1" dirty="0"/>
              <a:t>оценка безопасности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3B99302-9E80-485B-B394-93F25EFB5BD6}"/>
              </a:ext>
            </a:extLst>
          </p:cNvPr>
          <p:cNvSpPr/>
          <p:nvPr/>
        </p:nvSpPr>
        <p:spPr>
          <a:xfrm>
            <a:off x="384312" y="6078885"/>
            <a:ext cx="112776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lucida grande"/>
              </a:rPr>
              <a:t>ПЗ подлежат </a:t>
            </a:r>
            <a:r>
              <a:rPr lang="ru-RU" dirty="0">
                <a:solidFill>
                  <a:srgbClr val="FF0000"/>
                </a:solidFill>
                <a:latin typeface="lucida grande"/>
              </a:rPr>
              <a:t>оценке, регистрации и сертификации </a:t>
            </a:r>
            <a:r>
              <a:rPr lang="ru-RU" dirty="0">
                <a:solidFill>
                  <a:srgbClr val="000000"/>
                </a:solidFill>
                <a:latin typeface="lucida grande"/>
              </a:rPr>
              <a:t>в соответствии с руководящими документами ФСТЭК России.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4488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95B8BA6-C958-40D2-B4A3-FF52CC042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234204"/>
            <a:ext cx="10364451" cy="454909"/>
          </a:xfrm>
        </p:spPr>
        <p:txBody>
          <a:bodyPr>
            <a:normAutofit fontScale="90000"/>
          </a:bodyPr>
          <a:lstStyle/>
          <a:p>
            <a:r>
              <a:rPr lang="ru-RU" dirty="0"/>
              <a:t> Понятие ИКТ как объекта стандартизации 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A29429E-FC84-406B-A10C-25CCC843F10F}"/>
              </a:ext>
            </a:extLst>
          </p:cNvPr>
          <p:cNvSpPr/>
          <p:nvPr/>
        </p:nvSpPr>
        <p:spPr>
          <a:xfrm>
            <a:off x="450574" y="689113"/>
            <a:ext cx="112908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Первые шаги в организации единого информационного пространства были предприняты в 80-х годах прошлого века в </a:t>
            </a:r>
            <a:r>
              <a:rPr lang="ru-RU" dirty="0">
                <a:solidFill>
                  <a:srgbClr val="FF0000"/>
                </a:solidFill>
                <a:latin typeface="Arial" panose="020B0604020202020204" pitchFamily="34" charset="0"/>
              </a:rPr>
              <a:t>оборонном комплексе США 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в связи с возникшей необходимостью обеспечения оперативного обмена данными между заказчиком, производителем и потребителем вооружений и военной техники, а также повышения эффективности управления, сокращения бумажного документооборота и связанных с ним затрат. </a:t>
            </a:r>
            <a:endParaRPr lang="ru-RU" dirty="0"/>
          </a:p>
        </p:txBody>
      </p:sp>
      <p:pic>
        <p:nvPicPr>
          <p:cNvPr id="2050" name="Picture 2" descr="http://dnny.ru/uploads/posts/2012-01/1326175529_f20110511073332-1236231135_1024x768_3d-american-flag.jpg">
            <a:extLst>
              <a:ext uri="{FF2B5EF4-FFF2-40B4-BE49-F238E27FC236}">
                <a16:creationId xmlns:a16="http://schemas.microsoft.com/office/drawing/2014/main" id="{86D90612-AB7A-41CA-8B78-F6A8676C4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157" y="3069535"/>
            <a:ext cx="5051287" cy="378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5EC812A-8B2D-4941-85CA-BBD559018DC2}"/>
              </a:ext>
            </a:extLst>
          </p:cNvPr>
          <p:cNvSpPr/>
          <p:nvPr/>
        </p:nvSpPr>
        <p:spPr>
          <a:xfrm>
            <a:off x="331304" y="2166441"/>
            <a:ext cx="115161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Предварительно эти технологии (так называемые </a:t>
            </a:r>
            <a:r>
              <a:rPr lang="ru-RU" b="1" dirty="0">
                <a:solidFill>
                  <a:srgbClr val="000000"/>
                </a:solidFill>
                <a:latin typeface="Arial" panose="020B0604020202020204" pitchFamily="34" charset="0"/>
              </a:rPr>
              <a:t>CALS-технологии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) внедрялись только в военном деле, но доказав свою эффективность, эта концепция начала распространяться в промышленности, строительстве, транспорте, охватывая все этапы жизненного цикла продукции – от маркетинга до утилизации.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87532ED-255B-412E-B699-EDC8BF57CECF}"/>
              </a:ext>
            </a:extLst>
          </p:cNvPr>
          <p:cNvSpPr/>
          <p:nvPr/>
        </p:nvSpPr>
        <p:spPr>
          <a:xfrm>
            <a:off x="515731" y="3412937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Изначально аббревиатура СALS расшифровывалась как «</a:t>
            </a:r>
            <a:r>
              <a:rPr lang="ru-RU" dirty="0" err="1">
                <a:solidFill>
                  <a:srgbClr val="000000"/>
                </a:solidFill>
                <a:latin typeface="Arial" panose="020B0604020202020204" pitchFamily="34" charset="0"/>
              </a:rPr>
              <a:t>Computer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Arial" panose="020B0604020202020204" pitchFamily="34" charset="0"/>
              </a:rPr>
              <a:t>Aided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Arial" panose="020B0604020202020204" pitchFamily="34" charset="0"/>
              </a:rPr>
              <a:t>Logistic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Arial" panose="020B0604020202020204" pitchFamily="34" charset="0"/>
              </a:rPr>
              <a:t>Support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» - </a:t>
            </a:r>
            <a:r>
              <a:rPr lang="ru-RU" dirty="0">
                <a:solidFill>
                  <a:srgbClr val="FF0000"/>
                </a:solidFill>
                <a:latin typeface="Arial" panose="020B0604020202020204" pitchFamily="34" charset="0"/>
              </a:rPr>
              <a:t>«компьютерная поддержка поставок»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. С внедрением этой технологии в другие области аббревиатура сохранилась, но трактовка ее более широкая: «</a:t>
            </a:r>
            <a:r>
              <a:rPr lang="ru-RU" dirty="0" err="1">
                <a:solidFill>
                  <a:srgbClr val="000000"/>
                </a:solidFill>
                <a:latin typeface="Arial" panose="020B0604020202020204" pitchFamily="34" charset="0"/>
              </a:rPr>
              <a:t>Continuous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Arial" panose="020B0604020202020204" pitchFamily="34" charset="0"/>
              </a:rPr>
              <a:t>Acguisition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Arial" panose="020B0604020202020204" pitchFamily="34" charset="0"/>
              </a:rPr>
              <a:t>and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Arial" panose="020B0604020202020204" pitchFamily="34" charset="0"/>
              </a:rPr>
              <a:t>Life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Arial" panose="020B0604020202020204" pitchFamily="34" charset="0"/>
              </a:rPr>
              <a:t>Cycle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Arial" panose="020B0604020202020204" pitchFamily="34" charset="0"/>
              </a:rPr>
              <a:t>Support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» - «</a:t>
            </a:r>
            <a:r>
              <a:rPr lang="ru-RU" dirty="0">
                <a:solidFill>
                  <a:srgbClr val="FF0000"/>
                </a:solidFill>
                <a:latin typeface="Arial" panose="020B0604020202020204" pitchFamily="34" charset="0"/>
              </a:rPr>
              <a:t>непрерывная информационная поддержка жизненного цикла продукта». 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В настоящее время существует 25 национальных организаций, координирующих вопросы CALS-технологий.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3361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7ED050-7887-4E08-8AC8-80A7ADE78CC6}"/>
              </a:ext>
            </a:extLst>
          </p:cNvPr>
          <p:cNvSpPr txBox="1">
            <a:spLocks/>
          </p:cNvSpPr>
          <p:nvPr/>
        </p:nvSpPr>
        <p:spPr>
          <a:xfrm>
            <a:off x="913774" y="247458"/>
            <a:ext cx="10364451" cy="68019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FF0000"/>
                </a:solidFill>
              </a:rPr>
              <a:t>Стандарты ИБ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A231279-872F-428F-92F0-BFB3B04EB8D4}"/>
              </a:ext>
            </a:extLst>
          </p:cNvPr>
          <p:cNvSpPr/>
          <p:nvPr/>
        </p:nvSpPr>
        <p:spPr>
          <a:xfrm>
            <a:off x="776187" y="927654"/>
            <a:ext cx="4755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В настоящее время разработано более 20 ПЗ.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4A7734B-D7D4-47F9-96EA-CB8ECD53A44F}"/>
              </a:ext>
            </a:extLst>
          </p:cNvPr>
          <p:cNvSpPr/>
          <p:nvPr/>
        </p:nvSpPr>
        <p:spPr>
          <a:xfrm>
            <a:off x="569842" y="1425402"/>
            <a:ext cx="95150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Компьютерные системы проходят оценку на соответствие этим профилям и сертифицируются. При покупке системы организация </a:t>
            </a:r>
            <a:r>
              <a:rPr lang="ru-RU" dirty="0">
                <a:solidFill>
                  <a:srgbClr val="FF0000"/>
                </a:solidFill>
              </a:rPr>
              <a:t>имеет возможность выбрать </a:t>
            </a:r>
          </a:p>
          <a:p>
            <a:r>
              <a:rPr lang="ru-RU" dirty="0">
                <a:solidFill>
                  <a:srgbClr val="FF0000"/>
                </a:solidFill>
              </a:rPr>
              <a:t>профиль, </a:t>
            </a:r>
            <a:r>
              <a:rPr lang="ru-RU" dirty="0"/>
              <a:t>наиболее полно соответствующий ее потребностям, и подобрать аппаратуру, сертифицированную по этому профилю.</a:t>
            </a:r>
          </a:p>
        </p:txBody>
      </p:sp>
      <p:pic>
        <p:nvPicPr>
          <p:cNvPr id="12290" name="Picture 2" descr="https://im0-tub-ru.yandex.net/i?id=f7637717b38c7ef7bf5cc8318233c984&amp;n=13">
            <a:extLst>
              <a:ext uri="{FF2B5EF4-FFF2-40B4-BE49-F238E27FC236}">
                <a16:creationId xmlns:a16="http://schemas.microsoft.com/office/drawing/2014/main" id="{80322A83-31E9-4D6D-9E43-BA6147902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9272" y="1004632"/>
            <a:ext cx="2555624" cy="170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034196D-00A5-46D1-8998-A8886D8C22F5}"/>
              </a:ext>
            </a:extLst>
          </p:cNvPr>
          <p:cNvSpPr/>
          <p:nvPr/>
        </p:nvSpPr>
        <p:spPr>
          <a:xfrm>
            <a:off x="569842" y="2754147"/>
            <a:ext cx="113750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Следуя компромиссу между требованиями безопасности, эффективностью системы и ее ценой, подавляющее большинство компаний стремится сегодня получить сертификат по </a:t>
            </a:r>
            <a:r>
              <a:rPr lang="ru-RU" dirty="0">
                <a:solidFill>
                  <a:srgbClr val="FF0000"/>
                </a:solidFill>
              </a:rPr>
              <a:t>классу C2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400005E-A0DE-46B0-9DA8-A72867001176}"/>
              </a:ext>
            </a:extLst>
          </p:cNvPr>
          <p:cNvSpPr/>
          <p:nvPr/>
        </p:nvSpPr>
        <p:spPr>
          <a:xfrm>
            <a:off x="384314" y="3400478"/>
            <a:ext cx="117016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22222"/>
                </a:solidFill>
                <a:latin typeface="Arial" panose="020B0604020202020204" pitchFamily="34" charset="0"/>
              </a:rPr>
              <a:t>Политика безопасности и уровень гарантированности для данного класса должны удовлетворять следующим важнейшим требованиям: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BF0A9A8-46F1-4798-8C9C-D281506C0502}"/>
              </a:ext>
            </a:extLst>
          </p:cNvPr>
          <p:cNvSpPr/>
          <p:nvPr/>
        </p:nvSpPr>
        <p:spPr>
          <a:xfrm>
            <a:off x="384313" y="4115099"/>
            <a:ext cx="1142337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ru-RU" dirty="0">
                <a:solidFill>
                  <a:srgbClr val="222222"/>
                </a:solidFill>
                <a:latin typeface="Arial" panose="020B0604020202020204" pitchFamily="34" charset="0"/>
              </a:rPr>
              <a:t>пользователи должны идентифицировать себя, причем </a:t>
            </a:r>
            <a:r>
              <a:rPr lang="ru-RU" dirty="0" err="1">
                <a:solidFill>
                  <a:srgbClr val="222222"/>
                </a:solidFill>
                <a:latin typeface="Arial" panose="020B0604020202020204" pitchFamily="34" charset="0"/>
              </a:rPr>
              <a:t>аутентификационная</a:t>
            </a:r>
            <a:r>
              <a:rPr lang="ru-RU" dirty="0">
                <a:solidFill>
                  <a:srgbClr val="222222"/>
                </a:solidFill>
                <a:latin typeface="Arial" panose="020B0604020202020204" pitchFamily="34" charset="0"/>
              </a:rPr>
              <a:t> информация должна быть защищена от НСД;</a:t>
            </a:r>
          </a:p>
          <a:p>
            <a:pPr>
              <a:buFont typeface="+mj-lt"/>
              <a:buAutoNum type="arabicPeriod"/>
            </a:pPr>
            <a:r>
              <a:rPr lang="ru-RU" dirty="0">
                <a:solidFill>
                  <a:srgbClr val="222222"/>
                </a:solidFill>
                <a:latin typeface="Arial" panose="020B0604020202020204" pitchFamily="34" charset="0"/>
              </a:rPr>
              <a:t>должны быть в наличии аппаратные или программные средства, позволяющие периодически проверять корректность функционирования аппаратных и микропрограммных компонентов доверенной вычислительной базы;</a:t>
            </a:r>
          </a:p>
          <a:p>
            <a:pPr>
              <a:buFont typeface="+mj-lt"/>
              <a:buAutoNum type="arabicPeriod"/>
            </a:pPr>
            <a:r>
              <a:rPr lang="ru-RU" dirty="0">
                <a:solidFill>
                  <a:srgbClr val="222222"/>
                </a:solidFill>
                <a:latin typeface="Arial" panose="020B0604020202020204" pitchFamily="34" charset="0"/>
              </a:rPr>
              <a:t>защитные механизмы должны быть протестированы (нет способов обойти или разрушить средства защиты доверенной вычислительной базы);</a:t>
            </a:r>
          </a:p>
        </p:txBody>
      </p:sp>
    </p:spTree>
    <p:extLst>
      <p:ext uri="{BB962C8B-B14F-4D97-AF65-F5344CB8AC3E}">
        <p14:creationId xmlns:p14="http://schemas.microsoft.com/office/powerpoint/2010/main" val="39891129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http://image.newsru.com/pict/id/large/402789_20020319170002.gif">
            <a:extLst>
              <a:ext uri="{FF2B5EF4-FFF2-40B4-BE49-F238E27FC236}">
                <a16:creationId xmlns:a16="http://schemas.microsoft.com/office/drawing/2014/main" id="{B5A24DCC-862C-4913-88C5-9EDB8903E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13124">
            <a:off x="8287082" y="4244194"/>
            <a:ext cx="2247227" cy="189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EF2047-891A-4795-BD28-76C2CE6505CC}"/>
              </a:ext>
            </a:extLst>
          </p:cNvPr>
          <p:cNvSpPr txBox="1">
            <a:spLocks/>
          </p:cNvSpPr>
          <p:nvPr/>
        </p:nvSpPr>
        <p:spPr>
          <a:xfrm>
            <a:off x="913774" y="247458"/>
            <a:ext cx="10364451" cy="68019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FF0000"/>
                </a:solidFill>
              </a:rPr>
              <a:t>МЕЖДУНАРОДНЫЕ Стандарты ИБ</a:t>
            </a:r>
          </a:p>
        </p:txBody>
      </p:sp>
      <p:pic>
        <p:nvPicPr>
          <p:cNvPr id="13314" name="Picture 2" descr="http://www.clipartbest.com/cliparts/di6/M4R/di6M4R7i9.png">
            <a:extLst>
              <a:ext uri="{FF2B5EF4-FFF2-40B4-BE49-F238E27FC236}">
                <a16:creationId xmlns:a16="http://schemas.microsoft.com/office/drawing/2014/main" id="{B170771B-901C-449A-A283-35B745543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90" y="0"/>
            <a:ext cx="2645465" cy="263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5632477-42ED-4B61-9C80-9C6A0B846E5B}"/>
              </a:ext>
            </a:extLst>
          </p:cNvPr>
          <p:cNvSpPr/>
          <p:nvPr/>
        </p:nvSpPr>
        <p:spPr>
          <a:xfrm>
            <a:off x="3559238" y="843326"/>
            <a:ext cx="850023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Однако технологии компьютерных систем </a:t>
            </a:r>
            <a:r>
              <a:rPr lang="ru-RU" dirty="0">
                <a:solidFill>
                  <a:srgbClr val="FF0000"/>
                </a:solidFill>
              </a:rPr>
              <a:t>слишком быстро развиваются по сравнению с программой сертификации</a:t>
            </a:r>
            <a:r>
              <a:rPr lang="ru-RU" dirty="0"/>
              <a:t>. Новые версии операционных систем и аппаратных средств возникают и находят свои рынки сбыта еще до того, как более старые версии и системы проходят сертификацию. За то время, которое требуется системам для прохождения сертификации, они успевают устареть. 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8DE1252-91A1-4E6D-B916-CD687756A179}"/>
              </a:ext>
            </a:extLst>
          </p:cNvPr>
          <p:cNvSpPr/>
          <p:nvPr/>
        </p:nvSpPr>
        <p:spPr>
          <a:xfrm>
            <a:off x="511238" y="2567813"/>
            <a:ext cx="112301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 настоящее время на международном уровне в сфере информационной безопасности разработано </a:t>
            </a:r>
            <a:r>
              <a:rPr lang="ru-RU" dirty="0">
                <a:solidFill>
                  <a:srgbClr val="FF0000"/>
                </a:solidFill>
              </a:rPr>
              <a:t>более 60 международных стандартов. </a:t>
            </a:r>
            <a:r>
              <a:rPr lang="ru-RU" dirty="0"/>
              <a:t>Международные стандарты (BS 7799-1-2-3:2005(6), ISO/IEC 17799:2005, ISO/IEC 27001, 27002, 27005:2005) представляют собой сборник рекомендаций по развертыванию системы управления информационной безопасностью </a:t>
            </a:r>
            <a:r>
              <a:rPr lang="ru-RU" dirty="0">
                <a:solidFill>
                  <a:srgbClr val="FF0000"/>
                </a:solidFill>
              </a:rPr>
              <a:t>для сотрудников организаций, ответственных за разработку, реализацию и обеспечение защиты информации. 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E16D09F-4029-454B-9578-3DF464304B3E}"/>
              </a:ext>
            </a:extLst>
          </p:cNvPr>
          <p:cNvSpPr/>
          <p:nvPr/>
        </p:nvSpPr>
        <p:spPr>
          <a:xfrm>
            <a:off x="556590" y="4045141"/>
            <a:ext cx="112301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Эти основополагающие стандарты формируют </a:t>
            </a:r>
            <a:r>
              <a:rPr lang="ru-RU" dirty="0">
                <a:solidFill>
                  <a:srgbClr val="FF0000"/>
                </a:solidFill>
              </a:rPr>
              <a:t>общую основу </a:t>
            </a:r>
            <a:r>
              <a:rPr lang="ru-RU" dirty="0"/>
              <a:t>для разработки стандартов безопасности отдельных организаций, эффективных правил по поддержанию этой безопасности и обеспечению конфиденциальности торговых связей между организациями. 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A4B3A35-DA2E-4414-89C2-C997A2DB7F65}"/>
              </a:ext>
            </a:extLst>
          </p:cNvPr>
          <p:cNvSpPr/>
          <p:nvPr/>
        </p:nvSpPr>
        <p:spPr>
          <a:xfrm>
            <a:off x="675860" y="5061842"/>
            <a:ext cx="61887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На национальном уровне вышеперечисленные международные стандарты вступают в силу после их принятия в качестве </a:t>
            </a:r>
            <a:r>
              <a:rPr lang="ru-RU" dirty="0">
                <a:solidFill>
                  <a:srgbClr val="FF0000"/>
                </a:solidFill>
              </a:rPr>
              <a:t>национальных стандартов</a:t>
            </a:r>
            <a:r>
              <a:rPr lang="ru-RU" dirty="0"/>
              <a:t>. </a:t>
            </a:r>
          </a:p>
        </p:txBody>
      </p:sp>
      <p:pic>
        <p:nvPicPr>
          <p:cNvPr id="13318" name="Picture 6" descr="http://blog.stavtrack.ru/wp-content/uploads/2017/09/rosstand.png">
            <a:extLst>
              <a:ext uri="{FF2B5EF4-FFF2-40B4-BE49-F238E27FC236}">
                <a16:creationId xmlns:a16="http://schemas.microsoft.com/office/drawing/2014/main" id="{2B019D30-111C-4733-B8F6-156B46D0E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0" y="6262170"/>
            <a:ext cx="12171300" cy="59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2719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F700E555-1AE1-4E8D-874E-8272EDB2760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531166" y="1844675"/>
            <a:ext cx="8271774" cy="2209800"/>
          </a:xfrm>
        </p:spPr>
        <p:txBody>
          <a:bodyPr/>
          <a:lstStyle/>
          <a:p>
            <a:pPr algn="ctr" eaLnBrk="1" hangingPunct="1"/>
            <a:r>
              <a:rPr lang="ru-RU" altLang="ru-RU" sz="4400" b="1" i="1" dirty="0"/>
              <a:t>Стандарты информационной безопасности в РФ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A80E11D-4267-4336-A901-E559B92BE6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82764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https://im0-tub-ru.yandex.net/i?id=def281b97f6f230e9a47fd1378b150fb-l&amp;n=13">
            <a:extLst>
              <a:ext uri="{FF2B5EF4-FFF2-40B4-BE49-F238E27FC236}">
                <a16:creationId xmlns:a16="http://schemas.microsoft.com/office/drawing/2014/main" id="{85DB8D67-D06B-4BBC-A0C7-9075CB1B7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1938" y="1305339"/>
            <a:ext cx="2769843" cy="404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698" name="Rectangle 2">
            <a:extLst>
              <a:ext uri="{FF2B5EF4-FFF2-40B4-BE49-F238E27FC236}">
                <a16:creationId xmlns:a16="http://schemas.microsoft.com/office/drawing/2014/main" id="{E9D4F89F-D9F1-42F2-86B8-E6B2F028F8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0817" y="549275"/>
            <a:ext cx="11224592" cy="719138"/>
          </a:xfrm>
        </p:spPr>
        <p:txBody>
          <a:bodyPr/>
          <a:lstStyle/>
          <a:p>
            <a:pPr algn="ctr" eaLnBrk="1" hangingPunct="1"/>
            <a:r>
              <a:rPr lang="ru-RU" altLang="ru-RU" sz="3200" b="1" i="1" dirty="0">
                <a:solidFill>
                  <a:srgbClr val="FF0000"/>
                </a:solidFill>
              </a:rPr>
              <a:t>ФСТЭК и его роль в обеспечении информационной безопасности в РФ</a:t>
            </a:r>
            <a:endParaRPr lang="ru-RU" altLang="ru-RU" sz="3200" dirty="0">
              <a:solidFill>
                <a:srgbClr val="FF0000"/>
              </a:solidFill>
            </a:endParaRPr>
          </a:p>
        </p:txBody>
      </p:sp>
      <p:sp>
        <p:nvSpPr>
          <p:cNvPr id="31747" name="Text Box 4">
            <a:extLst>
              <a:ext uri="{FF2B5EF4-FFF2-40B4-BE49-F238E27FC236}">
                <a16:creationId xmlns:a16="http://schemas.microsoft.com/office/drawing/2014/main" id="{D03ABD55-AD97-4791-ACBE-BDE64A9466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738" y="1506538"/>
            <a:ext cx="8712200" cy="4247317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defRPr/>
            </a:pPr>
            <a:r>
              <a:rPr lang="ru-RU" dirty="0">
                <a:solidFill>
                  <a:srgbClr val="000000"/>
                </a:solidFill>
              </a:rPr>
              <a:t>В Российской Федерации информационная безопасность обеспечивается соблюдение </a:t>
            </a:r>
            <a:r>
              <a:rPr lang="ru-RU" dirty="0">
                <a:solidFill>
                  <a:srgbClr val="FF0000"/>
                </a:solidFill>
              </a:rPr>
              <a:t>указов Президента, федеральных законов, постановлений Правительства Российской Федерации, руководящих документов ФСТЭК России и других нормативных документов</a:t>
            </a:r>
            <a:r>
              <a:rPr lang="ru-RU" dirty="0">
                <a:solidFill>
                  <a:srgbClr val="000000"/>
                </a:solidFill>
              </a:rPr>
              <a:t>.</a:t>
            </a:r>
          </a:p>
          <a:p>
            <a:pPr defTabSz="914400">
              <a:defRPr/>
            </a:pPr>
            <a:endParaRPr lang="ru-RU" dirty="0">
              <a:solidFill>
                <a:srgbClr val="000000"/>
              </a:solidFill>
            </a:endParaRPr>
          </a:p>
          <a:p>
            <a:pPr defTabSz="914400">
              <a:defRPr/>
            </a:pPr>
            <a:r>
              <a:rPr lang="ru-RU" dirty="0">
                <a:solidFill>
                  <a:srgbClr val="000000"/>
                </a:solidFill>
              </a:rPr>
              <a:t>В РФ с точки зрения стандартизации положений в сфере информационной безопасности первостепенное значение имеют руководящие документы (РД) </a:t>
            </a:r>
            <a:r>
              <a:rPr lang="ru-RU" b="1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ФСТЭК России</a:t>
            </a:r>
            <a:r>
              <a:rPr lang="ru-RU" dirty="0">
                <a:solidFill>
                  <a:srgbClr val="000000"/>
                </a:solidFill>
              </a:rPr>
              <a:t>, одной из задач которой является "</a:t>
            </a:r>
            <a:r>
              <a:rPr lang="ru-RU" dirty="0">
                <a:solidFill>
                  <a:srgbClr val="FF0000"/>
                </a:solidFill>
              </a:rPr>
              <a:t>проведение единой государственной политики в области технической защиты информации</a:t>
            </a:r>
            <a:r>
              <a:rPr lang="ru-RU" dirty="0">
                <a:solidFill>
                  <a:srgbClr val="000000"/>
                </a:solidFill>
              </a:rPr>
              <a:t>".</a:t>
            </a:r>
          </a:p>
          <a:p>
            <a:pPr defTabSz="914400">
              <a:defRPr/>
            </a:pPr>
            <a:endParaRPr lang="ru-RU" dirty="0">
              <a:solidFill>
                <a:srgbClr val="000000"/>
              </a:solidFill>
            </a:endParaRPr>
          </a:p>
          <a:p>
            <a:pPr defTabSz="914400">
              <a:defRPr/>
            </a:pPr>
            <a:r>
              <a:rPr lang="ru-RU" b="1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ФСТЭК России </a:t>
            </a:r>
            <a:r>
              <a:rPr lang="ru-RU" dirty="0">
                <a:solidFill>
                  <a:srgbClr val="000000"/>
                </a:solidFill>
              </a:rPr>
              <a:t>ведет весьма активную нормотворческую деятельность, выпуская </a:t>
            </a:r>
            <a:r>
              <a:rPr lang="ru-RU" dirty="0">
                <a:solidFill>
                  <a:srgbClr val="FF0000"/>
                </a:solidFill>
              </a:rPr>
              <a:t>руководящие документы</a:t>
            </a:r>
            <a:r>
              <a:rPr lang="ru-RU" dirty="0">
                <a:solidFill>
                  <a:srgbClr val="000000"/>
                </a:solidFill>
              </a:rPr>
              <a:t>, играющие роль национальных оценочных стандартов в области информационной безопасности. В качестве стратегического направления ФСТЭК России выбрала ориентацию на "Общие критерии".</a:t>
            </a:r>
          </a:p>
        </p:txBody>
      </p:sp>
    </p:spTree>
    <p:extLst>
      <p:ext uri="{BB962C8B-B14F-4D97-AF65-F5344CB8AC3E}">
        <p14:creationId xmlns:p14="http://schemas.microsoft.com/office/powerpoint/2010/main" val="40368548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Text Box 4">
            <a:extLst>
              <a:ext uri="{FF2B5EF4-FFF2-40B4-BE49-F238E27FC236}">
                <a16:creationId xmlns:a16="http://schemas.microsoft.com/office/drawing/2014/main" id="{FE66C522-5412-476B-A10F-236A7A1D20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452" y="798169"/>
            <a:ext cx="11688278" cy="5570756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defRPr/>
            </a:pPr>
            <a:endParaRPr lang="ru-RU" sz="1600" dirty="0">
              <a:solidFill>
                <a:srgbClr val="000000"/>
              </a:solidFill>
            </a:endParaRPr>
          </a:p>
          <a:p>
            <a:pPr defTabSz="914400">
              <a:defRPr/>
            </a:pPr>
            <a:r>
              <a:rPr lang="ru-RU" sz="1600" dirty="0">
                <a:solidFill>
                  <a:srgbClr val="000000"/>
                </a:solidFill>
              </a:rPr>
              <a:t>За 15 лет своего существования </a:t>
            </a:r>
            <a:r>
              <a:rPr lang="ru-RU" sz="1600" b="1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ФСТЭК разработала </a:t>
            </a:r>
            <a:r>
              <a:rPr lang="ru-RU" sz="1600" dirty="0">
                <a:solidFill>
                  <a:srgbClr val="000000"/>
                </a:solidFill>
              </a:rPr>
              <a:t>и довела до уровня национальных стандартов </a:t>
            </a:r>
            <a:r>
              <a:rPr lang="ru-RU" sz="1600" b="1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десятки документов</a:t>
            </a:r>
            <a:r>
              <a:rPr lang="ru-RU" sz="1600" dirty="0">
                <a:solidFill>
                  <a:srgbClr val="000000"/>
                </a:solidFill>
              </a:rPr>
              <a:t>, среди которых:</a:t>
            </a:r>
          </a:p>
          <a:p>
            <a:pPr defTabSz="914400">
              <a:defRPr/>
            </a:pPr>
            <a:endParaRPr lang="ru-RU" sz="1600" dirty="0">
              <a:solidFill>
                <a:srgbClr val="000000"/>
              </a:solidFill>
            </a:endParaRPr>
          </a:p>
          <a:p>
            <a:pPr marL="285750" indent="-285750" defTabSz="914400">
              <a:buFont typeface="Wingdings" pitchFamily="2" charset="2"/>
              <a:buChar char="ü"/>
              <a:defRPr/>
            </a:pPr>
            <a:r>
              <a:rPr lang="ru-RU" sz="1600" b="1" i="1" dirty="0">
                <a:solidFill>
                  <a:srgbClr val="000000"/>
                </a:solidFill>
              </a:rPr>
              <a:t>Руководящий документ "Положение по аттестации объектов информатизации по требованиям безопасности информации"</a:t>
            </a:r>
            <a:r>
              <a:rPr lang="ru-RU" sz="1600" dirty="0">
                <a:solidFill>
                  <a:srgbClr val="000000"/>
                </a:solidFill>
              </a:rPr>
              <a:t> (Утверждено Председателем ФСТЭК России 25.11.1994 г.).</a:t>
            </a:r>
          </a:p>
          <a:p>
            <a:pPr defTabSz="914400">
              <a:defRPr/>
            </a:pPr>
            <a:endParaRPr lang="ru-RU" sz="1600" dirty="0">
              <a:solidFill>
                <a:srgbClr val="000000"/>
              </a:solidFill>
            </a:endParaRPr>
          </a:p>
          <a:p>
            <a:pPr marL="285750" indent="-285750" defTabSz="914400">
              <a:buFont typeface="Wingdings" pitchFamily="2" charset="2"/>
              <a:buChar char="ü"/>
              <a:defRPr/>
            </a:pPr>
            <a:r>
              <a:rPr lang="ru-RU" sz="1600" b="1" i="1" dirty="0">
                <a:solidFill>
                  <a:srgbClr val="000000"/>
                </a:solidFill>
              </a:rPr>
              <a:t>Руководящий документ "Автоматизированные системы (АС). Защита от несанкционированного доступа (НСД) к информации. Классификация АС и требования к защите информации"</a:t>
            </a:r>
            <a:r>
              <a:rPr lang="ru-RU" sz="1600" dirty="0">
                <a:solidFill>
                  <a:srgbClr val="000000"/>
                </a:solidFill>
              </a:rPr>
              <a:t> (ФСТЭК России, 1997 г.).</a:t>
            </a:r>
          </a:p>
          <a:p>
            <a:pPr defTabSz="914400">
              <a:defRPr/>
            </a:pPr>
            <a:endParaRPr lang="ru-RU" sz="1600" dirty="0">
              <a:solidFill>
                <a:srgbClr val="000000"/>
              </a:solidFill>
            </a:endParaRPr>
          </a:p>
          <a:p>
            <a:pPr marL="285750" indent="-285750" defTabSz="914400">
              <a:buFont typeface="Wingdings" pitchFamily="2" charset="2"/>
              <a:buChar char="ü"/>
              <a:defRPr/>
            </a:pPr>
            <a:r>
              <a:rPr lang="ru-RU" sz="1600" b="1" i="1" dirty="0">
                <a:solidFill>
                  <a:srgbClr val="000000"/>
                </a:solidFill>
              </a:rPr>
              <a:t>Руководящий документ "Средства вычислительной техники. Защита от НСД к информации. Показатели защищенности от НСД к информации" </a:t>
            </a:r>
            <a:r>
              <a:rPr lang="ru-RU" sz="1600" dirty="0">
                <a:solidFill>
                  <a:srgbClr val="000000"/>
                </a:solidFill>
              </a:rPr>
              <a:t>(ФСТЭК России, 1992 г.).</a:t>
            </a:r>
          </a:p>
          <a:p>
            <a:pPr marL="285750" indent="-285750" defTabSz="914400">
              <a:buFont typeface="Wingdings" pitchFamily="2" charset="2"/>
              <a:buChar char="ü"/>
              <a:defRPr/>
            </a:pPr>
            <a:endParaRPr lang="ru-RU" sz="1600" dirty="0">
              <a:solidFill>
                <a:srgbClr val="000000"/>
              </a:solidFill>
            </a:endParaRPr>
          </a:p>
          <a:p>
            <a:pPr marL="285750" indent="-285750" defTabSz="914400">
              <a:buFont typeface="Wingdings" pitchFamily="2" charset="2"/>
              <a:buChar char="ü"/>
              <a:defRPr/>
            </a:pPr>
            <a:r>
              <a:rPr lang="ru-RU" sz="1600" b="1" i="1" dirty="0">
                <a:solidFill>
                  <a:srgbClr val="000000"/>
                </a:solidFill>
              </a:rPr>
              <a:t>Руководящий документ "Концепция защиты средств вычислительной техники от НСД к информации" </a:t>
            </a:r>
            <a:r>
              <a:rPr lang="ru-RU" sz="1600" dirty="0">
                <a:solidFill>
                  <a:srgbClr val="000000"/>
                </a:solidFill>
              </a:rPr>
              <a:t>(ФСТЭК России, 1992 г.).</a:t>
            </a:r>
          </a:p>
          <a:p>
            <a:pPr marL="285750" indent="-285750" defTabSz="914400">
              <a:buFont typeface="Wingdings" pitchFamily="2" charset="2"/>
              <a:buChar char="ü"/>
              <a:defRPr/>
            </a:pPr>
            <a:r>
              <a:rPr lang="ru-RU" sz="1600" b="1" i="1" dirty="0">
                <a:solidFill>
                  <a:srgbClr val="000000"/>
                </a:solidFill>
              </a:rPr>
              <a:t>Руководящий документ "Защита от НСД к информации. Термины и определения"</a:t>
            </a:r>
            <a:r>
              <a:rPr lang="ru-RU" sz="1600" dirty="0">
                <a:solidFill>
                  <a:srgbClr val="000000"/>
                </a:solidFill>
              </a:rPr>
              <a:t> (ФСТЭК России, 1992 г.).</a:t>
            </a:r>
          </a:p>
          <a:p>
            <a:pPr marL="285750" indent="-285750" defTabSz="914400">
              <a:buFont typeface="Wingdings" pitchFamily="2" charset="2"/>
              <a:buChar char="ü"/>
              <a:defRPr/>
            </a:pPr>
            <a:endParaRPr lang="ru-RU" sz="1600" dirty="0">
              <a:solidFill>
                <a:srgbClr val="000000"/>
              </a:solidFill>
            </a:endParaRPr>
          </a:p>
          <a:p>
            <a:pPr marL="285750" indent="-285750" defTabSz="914400">
              <a:buFont typeface="Wingdings" pitchFamily="2" charset="2"/>
              <a:buChar char="ü"/>
              <a:defRPr/>
            </a:pPr>
            <a:r>
              <a:rPr lang="ru-RU" sz="1600" b="1" i="1" dirty="0">
                <a:solidFill>
                  <a:srgbClr val="000000"/>
                </a:solidFill>
              </a:rPr>
              <a:t>Руководящий документ "Средства вычислительной техники (СВТ). Межсетевые экраны. Защита от НСД к информации. Показатели защищенности от НСД к информации"</a:t>
            </a:r>
            <a:r>
              <a:rPr lang="ru-RU" sz="1600" dirty="0">
                <a:solidFill>
                  <a:srgbClr val="000000"/>
                </a:solidFill>
              </a:rPr>
              <a:t> (ФСТЭК России, 1997 г.).</a:t>
            </a:r>
          </a:p>
          <a:p>
            <a:pPr marL="285750" indent="-285750" defTabSz="914400">
              <a:buFont typeface="Wingdings" pitchFamily="2" charset="2"/>
              <a:buChar char="ü"/>
              <a:defRPr/>
            </a:pPr>
            <a:r>
              <a:rPr lang="ru-RU" sz="1600" b="1" i="1" dirty="0">
                <a:solidFill>
                  <a:srgbClr val="000000"/>
                </a:solidFill>
              </a:rPr>
              <a:t>Руководящий документ "Специальные требования и рекомендации по технической защите конфиденциальной информации"</a:t>
            </a:r>
            <a:r>
              <a:rPr lang="ru-RU" sz="1600" dirty="0">
                <a:solidFill>
                  <a:srgbClr val="000000"/>
                </a:solidFill>
              </a:rPr>
              <a:t> (ФСТЭК России, 2001 г.).</a:t>
            </a:r>
          </a:p>
        </p:txBody>
      </p:sp>
    </p:spTree>
    <p:extLst>
      <p:ext uri="{BB962C8B-B14F-4D97-AF65-F5344CB8AC3E}">
        <p14:creationId xmlns:p14="http://schemas.microsoft.com/office/powerpoint/2010/main" val="3099952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615E10F5-AE23-4C4D-A795-321F936A53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2035" y="549275"/>
            <a:ext cx="11648661" cy="719138"/>
          </a:xfrm>
        </p:spPr>
        <p:txBody>
          <a:bodyPr/>
          <a:lstStyle/>
          <a:p>
            <a:pPr algn="ctr" eaLnBrk="1" hangingPunct="1"/>
            <a:r>
              <a:rPr lang="ru-RU" altLang="ru-RU" sz="3200" b="1" i="1" dirty="0">
                <a:solidFill>
                  <a:srgbClr val="FF0000"/>
                </a:solidFill>
              </a:rPr>
              <a:t>Документы по оценке защищенности автоматизированных систем в РФ</a:t>
            </a:r>
            <a:endParaRPr lang="ru-RU" altLang="ru-RU" sz="3200" dirty="0">
              <a:solidFill>
                <a:srgbClr val="FF0000"/>
              </a:solidFill>
            </a:endParaRPr>
          </a:p>
        </p:txBody>
      </p:sp>
      <p:sp>
        <p:nvSpPr>
          <p:cNvPr id="31747" name="Text Box 4">
            <a:extLst>
              <a:ext uri="{FF2B5EF4-FFF2-40B4-BE49-F238E27FC236}">
                <a16:creationId xmlns:a16="http://schemas.microsoft.com/office/drawing/2014/main" id="{F4ECA15B-3516-4E8F-8A22-D94338539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216" y="1619320"/>
            <a:ext cx="8176454" cy="5078313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defRPr/>
            </a:pPr>
            <a:r>
              <a:rPr lang="ru-RU" dirty="0">
                <a:solidFill>
                  <a:srgbClr val="000000"/>
                </a:solidFill>
              </a:rPr>
              <a:t>Руководящий документ </a:t>
            </a:r>
            <a:r>
              <a:rPr lang="ru-RU" b="1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"СВТ. Защита от НСД к информации. Показатели защищенности от НСД к информации"</a:t>
            </a:r>
            <a:r>
              <a:rPr lang="ru-RU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dirty="0">
                <a:solidFill>
                  <a:srgbClr val="000000"/>
                </a:solidFill>
              </a:rPr>
              <a:t>устанавливает </a:t>
            </a:r>
            <a:r>
              <a:rPr lang="ru-RU" dirty="0">
                <a:solidFill>
                  <a:srgbClr val="FF0000"/>
                </a:solidFill>
              </a:rPr>
              <a:t>классификацию СВТ по уровню защищенности от НСД к информации</a:t>
            </a:r>
            <a:r>
              <a:rPr lang="ru-RU" dirty="0">
                <a:solidFill>
                  <a:srgbClr val="000000"/>
                </a:solidFill>
              </a:rPr>
              <a:t> на базе перечня показателей защищенности и совокупности описывающих их требований. Основой для разработки этого документа явилась "Оранжевая книга". Этот оценочный стандарт устанавливается </a:t>
            </a:r>
            <a:r>
              <a:rPr lang="ru-RU" b="1" i="1" dirty="0">
                <a:solidFill>
                  <a:srgbClr val="000000"/>
                </a:solidFill>
              </a:rPr>
              <a:t>семь классов защищенности </a:t>
            </a:r>
            <a:r>
              <a:rPr lang="ru-RU" dirty="0">
                <a:solidFill>
                  <a:srgbClr val="000000"/>
                </a:solidFill>
              </a:rPr>
              <a:t>СВТ от НСД к информации.</a:t>
            </a:r>
          </a:p>
          <a:p>
            <a:pPr defTabSz="914400">
              <a:defRPr/>
            </a:pPr>
            <a:r>
              <a:rPr lang="ru-RU" dirty="0">
                <a:solidFill>
                  <a:srgbClr val="000000"/>
                </a:solidFill>
              </a:rPr>
              <a:t>Самый низкий класс – седьмой, самый высокий – первый. </a:t>
            </a:r>
            <a:r>
              <a:rPr lang="ru-RU" b="1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Классы</a:t>
            </a:r>
            <a:r>
              <a:rPr lang="ru-RU" dirty="0">
                <a:solidFill>
                  <a:srgbClr val="000000"/>
                </a:solidFill>
              </a:rPr>
              <a:t> подразделяются на </a:t>
            </a:r>
            <a:r>
              <a:rPr lang="ru-RU" b="1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четыре группы</a:t>
            </a:r>
            <a:r>
              <a:rPr lang="ru-RU" dirty="0">
                <a:solidFill>
                  <a:srgbClr val="000000"/>
                </a:solidFill>
              </a:rPr>
              <a:t>, отличающиеся уровнем защиты:</a:t>
            </a:r>
          </a:p>
          <a:p>
            <a:pPr marL="400050" indent="-400050" defTabSz="914400">
              <a:buFont typeface="+mj-lt"/>
              <a:buAutoNum type="romanUcPeriod"/>
              <a:defRPr/>
            </a:pPr>
            <a:r>
              <a:rPr lang="ru-RU" dirty="0">
                <a:solidFill>
                  <a:srgbClr val="000000"/>
                </a:solidFill>
              </a:rPr>
              <a:t>первая группа содержит только один седьмой класс, к которому относят все СВТ, не удовлетворяющие требованиям более высоких классов;</a:t>
            </a:r>
          </a:p>
          <a:p>
            <a:pPr marL="400050" indent="-400050" defTabSz="914400">
              <a:buFont typeface="+mj-lt"/>
              <a:buAutoNum type="romanUcPeriod"/>
              <a:defRPr/>
            </a:pPr>
            <a:r>
              <a:rPr lang="ru-RU" dirty="0">
                <a:solidFill>
                  <a:srgbClr val="000000"/>
                </a:solidFill>
              </a:rPr>
              <a:t>вторая группа характеризуется дискреционной защитой и содержит шестой и пятый классы;</a:t>
            </a:r>
          </a:p>
          <a:p>
            <a:pPr marL="400050" indent="-400050" defTabSz="914400">
              <a:buFont typeface="+mj-lt"/>
              <a:buAutoNum type="romanUcPeriod"/>
              <a:defRPr/>
            </a:pPr>
            <a:r>
              <a:rPr lang="ru-RU" dirty="0">
                <a:solidFill>
                  <a:srgbClr val="000000"/>
                </a:solidFill>
              </a:rPr>
              <a:t>третья группа характеризуется мандатной защитой и содержит четвертый, третий и второй классы;</a:t>
            </a:r>
          </a:p>
          <a:p>
            <a:pPr marL="400050" indent="-400050" defTabSz="914400">
              <a:buFont typeface="+mj-lt"/>
              <a:buAutoNum type="romanUcPeriod"/>
              <a:defRPr/>
            </a:pPr>
            <a:r>
              <a:rPr lang="ru-RU" dirty="0">
                <a:solidFill>
                  <a:srgbClr val="000000"/>
                </a:solidFill>
              </a:rPr>
              <a:t>четвертая группа характеризуется верифицированной защитой и включает только первый класс.</a:t>
            </a:r>
          </a:p>
        </p:txBody>
      </p:sp>
      <p:pic>
        <p:nvPicPr>
          <p:cNvPr id="35842" name="Picture 2" descr="http://www.nnre.ru/kompyutery_i_internet/cifrovoi_zhurnal_kompyuterra_68/i609608zaschita-klassy.jpg">
            <a:extLst>
              <a:ext uri="{FF2B5EF4-FFF2-40B4-BE49-F238E27FC236}">
                <a16:creationId xmlns:a16="http://schemas.microsoft.com/office/drawing/2014/main" id="{94B542BF-46C1-4BB9-9B45-536CB45DD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452" y="1725336"/>
            <a:ext cx="3193774" cy="443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6761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Text Box 4">
            <a:extLst>
              <a:ext uri="{FF2B5EF4-FFF2-40B4-BE49-F238E27FC236}">
                <a16:creationId xmlns:a16="http://schemas.microsoft.com/office/drawing/2014/main" id="{329EAB2D-E1D8-429F-A62C-1B52776845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659" y="1225550"/>
            <a:ext cx="6819071" cy="4247317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defRPr/>
            </a:pPr>
            <a:r>
              <a:rPr lang="ru-RU" dirty="0">
                <a:solidFill>
                  <a:srgbClr val="000000"/>
                </a:solidFill>
              </a:rPr>
              <a:t>Руководящий документ </a:t>
            </a:r>
            <a:r>
              <a:rPr lang="ru-RU" b="1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"АС. Защита от НСД к информации. Классификация АС и требования по защите информации"</a:t>
            </a:r>
            <a:r>
              <a:rPr lang="ru-RU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dirty="0">
                <a:solidFill>
                  <a:srgbClr val="000000"/>
                </a:solidFill>
              </a:rPr>
              <a:t>устанавливает </a:t>
            </a:r>
            <a:r>
              <a:rPr lang="ru-RU" dirty="0">
                <a:solidFill>
                  <a:srgbClr val="FF0000"/>
                </a:solidFill>
              </a:rPr>
              <a:t>классификацию автоматизированных систем</a:t>
            </a:r>
            <a:r>
              <a:rPr lang="ru-RU" dirty="0">
                <a:solidFill>
                  <a:srgbClr val="000000"/>
                </a:solidFill>
              </a:rPr>
              <a:t>, подлежащих защите от несанкционированного доступа к информации, и требования по защите информации в АС различных классов.</a:t>
            </a:r>
          </a:p>
          <a:p>
            <a:pPr defTabSz="914400">
              <a:defRPr/>
            </a:pPr>
            <a:endParaRPr lang="ru-RU" dirty="0">
              <a:solidFill>
                <a:srgbClr val="000000"/>
              </a:solidFill>
            </a:endParaRPr>
          </a:p>
          <a:p>
            <a:pPr defTabSz="914400">
              <a:defRPr/>
            </a:pPr>
            <a:r>
              <a:rPr lang="ru-RU" dirty="0">
                <a:solidFill>
                  <a:srgbClr val="000000"/>
                </a:solidFill>
              </a:rPr>
              <a:t>К числу определяющих признаков, по которым производится группировка АС в </a:t>
            </a:r>
            <a:r>
              <a:rPr lang="ru-RU" b="1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различные классы</a:t>
            </a:r>
            <a:r>
              <a:rPr lang="ru-RU" dirty="0">
                <a:solidFill>
                  <a:srgbClr val="000000"/>
                </a:solidFill>
              </a:rPr>
              <a:t>, относятся:</a:t>
            </a:r>
          </a:p>
          <a:p>
            <a:pPr marL="400050" indent="-400050" defTabSz="914400">
              <a:buFont typeface="+mj-lt"/>
              <a:buAutoNum type="romanUcPeriod"/>
              <a:defRPr/>
            </a:pPr>
            <a:r>
              <a:rPr lang="ru-RU" dirty="0">
                <a:solidFill>
                  <a:srgbClr val="000000"/>
                </a:solidFill>
              </a:rPr>
              <a:t>наличие в АС информации различного уровня конфиденциальности;</a:t>
            </a:r>
          </a:p>
          <a:p>
            <a:pPr marL="400050" indent="-400050" defTabSz="914400">
              <a:buFont typeface="+mj-lt"/>
              <a:buAutoNum type="romanUcPeriod"/>
              <a:defRPr/>
            </a:pPr>
            <a:r>
              <a:rPr lang="ru-RU" dirty="0">
                <a:solidFill>
                  <a:srgbClr val="000000"/>
                </a:solidFill>
              </a:rPr>
              <a:t>уровень полномочий субъектов доступа АС на доступ к конфиденциальной информации;</a:t>
            </a:r>
          </a:p>
          <a:p>
            <a:pPr marL="400050" indent="-400050" defTabSz="914400">
              <a:buFont typeface="+mj-lt"/>
              <a:buAutoNum type="romanUcPeriod"/>
              <a:defRPr/>
            </a:pPr>
            <a:r>
              <a:rPr lang="ru-RU" dirty="0">
                <a:solidFill>
                  <a:srgbClr val="000000"/>
                </a:solidFill>
              </a:rPr>
              <a:t>режим обработки данных в АС – коллективный или индивидуальный.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37AC1A-A3FC-4589-B03C-0AB45E692A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1669" y="376997"/>
            <a:ext cx="11648661" cy="719138"/>
          </a:xfrm>
        </p:spPr>
        <p:txBody>
          <a:bodyPr/>
          <a:lstStyle/>
          <a:p>
            <a:pPr algn="ctr" eaLnBrk="1" hangingPunct="1"/>
            <a:r>
              <a:rPr lang="ru-RU" altLang="ru-RU" sz="2800" b="1" i="1" dirty="0">
                <a:solidFill>
                  <a:srgbClr val="FF0000"/>
                </a:solidFill>
              </a:rPr>
              <a:t>Документы по оценке защищенности автоматизированных систем в РФ</a:t>
            </a:r>
            <a:endParaRPr lang="ru-RU" altLang="ru-RU" sz="2800" dirty="0">
              <a:solidFill>
                <a:srgbClr val="FF0000"/>
              </a:solidFill>
            </a:endParaRPr>
          </a:p>
        </p:txBody>
      </p:sp>
      <p:pic>
        <p:nvPicPr>
          <p:cNvPr id="34818" name="Picture 2" descr="http://geum.ru/next/images/15526-nomer-1d931552.png">
            <a:extLst>
              <a:ext uri="{FF2B5EF4-FFF2-40B4-BE49-F238E27FC236}">
                <a16:creationId xmlns:a16="http://schemas.microsoft.com/office/drawing/2014/main" id="{22E7F5CC-719F-46E9-B2F6-FCAB14228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730" y="1222375"/>
            <a:ext cx="48006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01E3BE5-6252-400F-B781-AE0890335731}"/>
              </a:ext>
            </a:extLst>
          </p:cNvPr>
          <p:cNvSpPr/>
          <p:nvPr/>
        </p:nvSpPr>
        <p:spPr>
          <a:xfrm>
            <a:off x="376030" y="5472867"/>
            <a:ext cx="115443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ru-RU" dirty="0">
                <a:solidFill>
                  <a:srgbClr val="000000"/>
                </a:solidFill>
              </a:rPr>
              <a:t>В документе определены </a:t>
            </a:r>
            <a:r>
              <a:rPr lang="ru-RU" b="1" i="1" dirty="0">
                <a:solidFill>
                  <a:srgbClr val="000000"/>
                </a:solidFill>
              </a:rPr>
              <a:t>девять классов защищенности АС от НСД </a:t>
            </a:r>
            <a:r>
              <a:rPr lang="ru-RU" dirty="0">
                <a:solidFill>
                  <a:srgbClr val="000000"/>
                </a:solidFill>
              </a:rPr>
              <a:t>к информации. Каждый класс характеризуется определенной минимальной совокупностью требований по защите. </a:t>
            </a:r>
            <a:r>
              <a:rPr lang="ru-RU" b="1" i="1" dirty="0">
                <a:solidFill>
                  <a:srgbClr val="000000"/>
                </a:solidFill>
              </a:rPr>
              <a:t>Классы подразделяются на три группы</a:t>
            </a:r>
            <a:r>
              <a:rPr lang="ru-RU" dirty="0">
                <a:solidFill>
                  <a:srgbClr val="000000"/>
                </a:solidFill>
              </a:rPr>
              <a:t>, отличающиеся особенностями обработки информации в АС.</a:t>
            </a:r>
          </a:p>
          <a:p>
            <a:pPr defTabSz="914400">
              <a:defRPr/>
            </a:pPr>
            <a:r>
              <a:rPr lang="ru-RU" dirty="0">
                <a:solidFill>
                  <a:srgbClr val="000000"/>
                </a:solidFill>
              </a:rPr>
              <a:t>В пределах каждой группы соблюдается иерархия требований по защите в зависимости от ценности и конфиденциальности информации и, следовательно, иерархия классов защищенности АС.</a:t>
            </a:r>
          </a:p>
        </p:txBody>
      </p:sp>
    </p:spTree>
    <p:extLst>
      <p:ext uri="{BB962C8B-B14F-4D97-AF65-F5344CB8AC3E}">
        <p14:creationId xmlns:p14="http://schemas.microsoft.com/office/powerpoint/2010/main" val="27159539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18" name="Объект 4">
            <a:extLst>
              <a:ext uri="{FF2B5EF4-FFF2-40B4-BE49-F238E27FC236}">
                <a16:creationId xmlns:a16="http://schemas.microsoft.com/office/drawing/2014/main" id="{7B96D42E-B291-4D28-A8E5-F3C9193D3C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4910807"/>
              </p:ext>
            </p:extLst>
          </p:nvPr>
        </p:nvGraphicFramePr>
        <p:xfrm>
          <a:off x="927652" y="851006"/>
          <a:ext cx="9846365" cy="6238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9" name="Документ" r:id="rId3" imgW="6038616" imgH="5164864" progId="Word.Document.12">
                  <p:embed/>
                </p:oleObj>
              </mc:Choice>
              <mc:Fallback>
                <p:oleObj name="Документ" r:id="rId3" imgW="6038616" imgH="5164864" progId="Word.Document.12">
                  <p:embed/>
                  <p:pic>
                    <p:nvPicPr>
                      <p:cNvPr id="34818" name="Объект 4">
                        <a:extLst>
                          <a:ext uri="{FF2B5EF4-FFF2-40B4-BE49-F238E27FC236}">
                            <a16:creationId xmlns:a16="http://schemas.microsoft.com/office/drawing/2014/main" id="{7B96D42E-B291-4D28-A8E5-F3C9193D3CB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652" y="851006"/>
                        <a:ext cx="9846365" cy="62387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19" name="Прямоугольник 5">
            <a:extLst>
              <a:ext uri="{FF2B5EF4-FFF2-40B4-BE49-F238E27FC236}">
                <a16:creationId xmlns:a16="http://schemas.microsoft.com/office/drawing/2014/main" id="{7651892C-54D4-4A6D-A5D5-0987909370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9478" y="404813"/>
            <a:ext cx="87846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b="1" i="1" dirty="0">
                <a:solidFill>
                  <a:srgbClr val="FF0000"/>
                </a:solidFill>
              </a:rPr>
              <a:t>Требования к защищенности автоматизированных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810739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842" name="Объект 4">
            <a:extLst>
              <a:ext uri="{FF2B5EF4-FFF2-40B4-BE49-F238E27FC236}">
                <a16:creationId xmlns:a16="http://schemas.microsoft.com/office/drawing/2014/main" id="{5060A1FE-5C7F-4EE0-BE56-A1C638496E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8550264"/>
              </p:ext>
            </p:extLst>
          </p:nvPr>
        </p:nvGraphicFramePr>
        <p:xfrm>
          <a:off x="848140" y="744539"/>
          <a:ext cx="10548730" cy="599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5" name="Документ" r:id="rId3" imgW="6038616" imgH="5079408" progId="Word.Document.12">
                  <p:embed/>
                </p:oleObj>
              </mc:Choice>
              <mc:Fallback>
                <p:oleObj name="Документ" r:id="rId3" imgW="6038616" imgH="5079408" progId="Word.Document.12">
                  <p:embed/>
                  <p:pic>
                    <p:nvPicPr>
                      <p:cNvPr id="35842" name="Объект 4">
                        <a:extLst>
                          <a:ext uri="{FF2B5EF4-FFF2-40B4-BE49-F238E27FC236}">
                            <a16:creationId xmlns:a16="http://schemas.microsoft.com/office/drawing/2014/main" id="{5060A1FE-5C7F-4EE0-BE56-A1C638496E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8140" y="744539"/>
                        <a:ext cx="10548730" cy="599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Прямоугольник 5">
            <a:extLst>
              <a:ext uri="{FF2B5EF4-FFF2-40B4-BE49-F238E27FC236}">
                <a16:creationId xmlns:a16="http://schemas.microsoft.com/office/drawing/2014/main" id="{8239985B-1014-49C1-B315-1A2CFDCDC5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9478" y="404813"/>
            <a:ext cx="87846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b="1" i="1" dirty="0">
                <a:solidFill>
                  <a:srgbClr val="FF0000"/>
                </a:solidFill>
              </a:rPr>
              <a:t>Требования к защищенности автоматизированных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1660623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866" name="Объект 3">
            <a:extLst>
              <a:ext uri="{FF2B5EF4-FFF2-40B4-BE49-F238E27FC236}">
                <a16:creationId xmlns:a16="http://schemas.microsoft.com/office/drawing/2014/main" id="{37D4F536-5540-4F6D-AAC4-FBA8082A20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0644617"/>
              </p:ext>
            </p:extLst>
          </p:nvPr>
        </p:nvGraphicFramePr>
        <p:xfrm>
          <a:off x="980661" y="836614"/>
          <a:ext cx="9899374" cy="576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1" name="Документ" r:id="rId3" imgW="6038616" imgH="4720998" progId="Word.Document.12">
                  <p:embed/>
                </p:oleObj>
              </mc:Choice>
              <mc:Fallback>
                <p:oleObj name="Документ" r:id="rId3" imgW="6038616" imgH="4720998" progId="Word.Document.12">
                  <p:embed/>
                  <p:pic>
                    <p:nvPicPr>
                      <p:cNvPr id="36866" name="Объект 3">
                        <a:extLst>
                          <a:ext uri="{FF2B5EF4-FFF2-40B4-BE49-F238E27FC236}">
                            <a16:creationId xmlns:a16="http://schemas.microsoft.com/office/drawing/2014/main" id="{37D4F536-5540-4F6D-AAC4-FBA8082A20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0661" y="836614"/>
                        <a:ext cx="9899374" cy="5761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Прямоугольник 5">
            <a:extLst>
              <a:ext uri="{FF2B5EF4-FFF2-40B4-BE49-F238E27FC236}">
                <a16:creationId xmlns:a16="http://schemas.microsoft.com/office/drawing/2014/main" id="{1E1E8954-AF97-42D3-885D-724F556A0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9478" y="404813"/>
            <a:ext cx="87846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b="1" i="1" dirty="0">
                <a:solidFill>
                  <a:srgbClr val="FF0000"/>
                </a:solidFill>
              </a:rPr>
              <a:t>Требования к защищенности автоматизированных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917610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A986E40-A3B9-45CD-B94F-6E6FC1326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273961"/>
            <a:ext cx="10364451" cy="362144"/>
          </a:xfrm>
        </p:spPr>
        <p:txBody>
          <a:bodyPr>
            <a:normAutofit fontScale="90000"/>
          </a:bodyPr>
          <a:lstStyle/>
          <a:p>
            <a:r>
              <a:rPr lang="ru-RU" dirty="0"/>
              <a:t> Понятие ИКТ как объекта стандартизации 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AD9DA68-EBEC-4D2D-97B5-2F261E5BA5B0}"/>
              </a:ext>
            </a:extLst>
          </p:cNvPr>
          <p:cNvSpPr/>
          <p:nvPr/>
        </p:nvSpPr>
        <p:spPr>
          <a:xfrm>
            <a:off x="410817" y="756817"/>
            <a:ext cx="111185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0000"/>
                </a:solidFill>
                <a:latin typeface="Arial" panose="020B0604020202020204" pitchFamily="34" charset="0"/>
              </a:rPr>
              <a:t>К новым поколениям ИКТ относятся 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системы автоматической обработки текстов и речи, расчетно-логические и экспертные системы, интеллектуальные системы для использования в управлении, проектировании, обучении, CALS-технологии непрерывной информационной поддержки жизненного цикла продукции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A4F128B-DD44-47A3-92C8-0467B648AD36}"/>
              </a:ext>
            </a:extLst>
          </p:cNvPr>
          <p:cNvSpPr/>
          <p:nvPr/>
        </p:nvSpPr>
        <p:spPr>
          <a:xfrm>
            <a:off x="304800" y="1957146"/>
            <a:ext cx="698389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При создании интегрированных систем, появлении новых поколений технических устройств и программного обеспечения, при их серийном производстве возникает проблема совместимости, в том числе функциональной, технических, информационных и коммуникационных средств. Эту проблему решает </a:t>
            </a:r>
            <a:r>
              <a:rPr lang="ru-RU" b="1" dirty="0">
                <a:solidFill>
                  <a:srgbClr val="000000"/>
                </a:solidFill>
                <a:latin typeface="Arial" panose="020B0604020202020204" pitchFamily="34" charset="0"/>
              </a:rPr>
              <a:t>методология открытых систем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, поддерживаемая в настоящее время крупными разработчиками и изготовителями средств вычислительной техники и средств связи</a:t>
            </a:r>
            <a:endParaRPr lang="ru-RU" dirty="0"/>
          </a:p>
        </p:txBody>
      </p:sp>
      <p:pic>
        <p:nvPicPr>
          <p:cNvPr id="3074" name="Picture 2" descr="http://www.windowsfaq.ru/images/stories/articles/net/ipsec/osi.png">
            <a:extLst>
              <a:ext uri="{FF2B5EF4-FFF2-40B4-BE49-F238E27FC236}">
                <a16:creationId xmlns:a16="http://schemas.microsoft.com/office/drawing/2014/main" id="{1257C98E-E5B2-4DCD-8C58-6D2165126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739" y="1957147"/>
            <a:ext cx="4543011" cy="478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9A486C4-B17C-444B-9DD3-64A038CA835B}"/>
              </a:ext>
            </a:extLst>
          </p:cNvPr>
          <p:cNvSpPr/>
          <p:nvPr/>
        </p:nvSpPr>
        <p:spPr>
          <a:xfrm>
            <a:off x="304800" y="4560328"/>
            <a:ext cx="69838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anose="020B0604020202020204" pitchFamily="34" charset="0"/>
              </a:rPr>
              <a:t>Открытая система </a:t>
            </a:r>
            <a:r>
              <a:rPr lang="ru-RU" dirty="0">
                <a:solidFill>
                  <a:srgbClr val="FF0000"/>
                </a:solidFill>
                <a:latin typeface="Arial" panose="020B0604020202020204" pitchFamily="34" charset="0"/>
              </a:rPr>
              <a:t>представляет собой исчерпывающий и согласованный набор стандартов ИКТ и функциональных стандартов профилей, которые устанавливают требования к интерфейсам, службам и поддерживающим форматам, чтобы обеспечить совместимость и мобильность приложений, данных и персонала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14874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Text Box 4">
            <a:extLst>
              <a:ext uri="{FF2B5EF4-FFF2-40B4-BE49-F238E27FC236}">
                <a16:creationId xmlns:a16="http://schemas.microsoft.com/office/drawing/2014/main" id="{CD2DBF47-AD8C-45D3-ABF1-B36D6FF2B1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424" y="717204"/>
            <a:ext cx="11526906" cy="4770537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defRPr/>
            </a:pPr>
            <a:r>
              <a:rPr lang="ru-RU" sz="1600" dirty="0">
                <a:solidFill>
                  <a:srgbClr val="000000"/>
                </a:solidFill>
              </a:rPr>
              <a:t>Руководящий документ </a:t>
            </a:r>
            <a:r>
              <a:rPr lang="ru-RU" sz="1600" b="1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"СВТ. Межсетевые экраны. Защита от НСД к информации. Показатели защищенности от НСД к информации"</a:t>
            </a:r>
            <a:r>
              <a:rPr lang="ru-RU" sz="1600" dirty="0">
                <a:solidFill>
                  <a:srgbClr val="000000"/>
                </a:solidFill>
              </a:rPr>
              <a:t> является основным документом для </a:t>
            </a:r>
            <a:r>
              <a:rPr lang="ru-RU" sz="1600" dirty="0">
                <a:solidFill>
                  <a:srgbClr val="FF0000"/>
                </a:solidFill>
              </a:rPr>
              <a:t>анализа системы защиты внешнего периметра корпоративной сети</a:t>
            </a:r>
            <a:r>
              <a:rPr lang="ru-RU" sz="1600" dirty="0">
                <a:solidFill>
                  <a:srgbClr val="000000"/>
                </a:solidFill>
              </a:rPr>
              <a:t>. Данный документ определяет показатели защищенности межсетевых экранов (МЭ). Каждый показатель защищенности представляет собой набор требований безопасности, характеризующих определенную область функционирования МЭ.</a:t>
            </a:r>
          </a:p>
          <a:p>
            <a:pPr defTabSz="914400">
              <a:defRPr/>
            </a:pPr>
            <a:endParaRPr lang="ru-RU" sz="1600" dirty="0">
              <a:solidFill>
                <a:srgbClr val="000000"/>
              </a:solidFill>
            </a:endParaRPr>
          </a:p>
          <a:p>
            <a:pPr defTabSz="914400">
              <a:defRPr/>
            </a:pPr>
            <a:r>
              <a:rPr lang="ru-RU" sz="1600" dirty="0">
                <a:solidFill>
                  <a:srgbClr val="000000"/>
                </a:solidFill>
              </a:rPr>
              <a:t>Всего выделяется </a:t>
            </a:r>
            <a:r>
              <a:rPr lang="ru-RU" sz="1600" b="1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пять показателей защищенности</a:t>
            </a:r>
            <a:r>
              <a:rPr lang="ru-RU" sz="1600" dirty="0">
                <a:solidFill>
                  <a:srgbClr val="000000"/>
                </a:solidFill>
              </a:rPr>
              <a:t>:</a:t>
            </a:r>
          </a:p>
          <a:p>
            <a:pPr marL="285750" indent="-285750" defTabSz="914400">
              <a:buFont typeface="Wingdings" pitchFamily="2" charset="2"/>
              <a:buChar char="ü"/>
              <a:defRPr/>
            </a:pPr>
            <a:r>
              <a:rPr lang="ru-RU" sz="1600" dirty="0">
                <a:solidFill>
                  <a:srgbClr val="000000"/>
                </a:solidFill>
              </a:rPr>
              <a:t>управление доступом;</a:t>
            </a:r>
          </a:p>
          <a:p>
            <a:pPr marL="285750" indent="-285750" defTabSz="914400">
              <a:buFont typeface="Wingdings" pitchFamily="2" charset="2"/>
              <a:buChar char="ü"/>
              <a:defRPr/>
            </a:pPr>
            <a:r>
              <a:rPr lang="ru-RU" sz="1600" dirty="0">
                <a:solidFill>
                  <a:srgbClr val="000000"/>
                </a:solidFill>
              </a:rPr>
              <a:t>идентификация и аутентификация;</a:t>
            </a:r>
          </a:p>
          <a:p>
            <a:pPr marL="285750" indent="-285750" defTabSz="914400">
              <a:buFont typeface="Wingdings" pitchFamily="2" charset="2"/>
              <a:buChar char="ü"/>
              <a:defRPr/>
            </a:pPr>
            <a:r>
              <a:rPr lang="ru-RU" sz="1600" dirty="0">
                <a:solidFill>
                  <a:srgbClr val="000000"/>
                </a:solidFill>
              </a:rPr>
              <a:t>регистрация событий и оповещение;</a:t>
            </a:r>
          </a:p>
          <a:p>
            <a:pPr marL="285750" indent="-285750" defTabSz="914400">
              <a:buFont typeface="Wingdings" pitchFamily="2" charset="2"/>
              <a:buChar char="ü"/>
              <a:defRPr/>
            </a:pPr>
            <a:r>
              <a:rPr lang="ru-RU" sz="1600" dirty="0">
                <a:solidFill>
                  <a:srgbClr val="000000"/>
                </a:solidFill>
              </a:rPr>
              <a:t>контроль целостности;</a:t>
            </a:r>
          </a:p>
          <a:p>
            <a:pPr marL="285750" indent="-285750" defTabSz="914400">
              <a:buFont typeface="Wingdings" pitchFamily="2" charset="2"/>
              <a:buChar char="ü"/>
              <a:defRPr/>
            </a:pPr>
            <a:r>
              <a:rPr lang="ru-RU" sz="1600" dirty="0">
                <a:solidFill>
                  <a:srgbClr val="000000"/>
                </a:solidFill>
              </a:rPr>
              <a:t>восстановление работоспособности.</a:t>
            </a:r>
          </a:p>
          <a:p>
            <a:pPr marL="285750" indent="-285750" defTabSz="914400">
              <a:buFont typeface="Wingdings" pitchFamily="2" charset="2"/>
              <a:buChar char="ü"/>
              <a:defRPr/>
            </a:pPr>
            <a:endParaRPr lang="ru-RU" sz="1600" dirty="0">
              <a:solidFill>
                <a:srgbClr val="000000"/>
              </a:solidFill>
            </a:endParaRPr>
          </a:p>
          <a:p>
            <a:pPr defTabSz="914400">
              <a:defRPr/>
            </a:pPr>
            <a:r>
              <a:rPr lang="ru-RU" sz="1600" dirty="0">
                <a:solidFill>
                  <a:srgbClr val="000000"/>
                </a:solidFill>
              </a:rPr>
              <a:t>На основании показателей защищенности определяются следующие </a:t>
            </a:r>
            <a:r>
              <a:rPr lang="ru-RU" sz="1600" b="1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пять классов защищенности МЭ</a:t>
            </a:r>
            <a:r>
              <a:rPr lang="ru-RU" sz="1600" dirty="0">
                <a:solidFill>
                  <a:srgbClr val="000000"/>
                </a:solidFill>
              </a:rPr>
              <a:t>:</a:t>
            </a:r>
          </a:p>
          <a:p>
            <a:pPr marL="285750" indent="-285750" defTabSz="914400">
              <a:buFont typeface="Wingdings" pitchFamily="2" charset="2"/>
              <a:buChar char="ü"/>
              <a:defRPr/>
            </a:pPr>
            <a:r>
              <a:rPr lang="ru-RU" sz="1600" dirty="0">
                <a:solidFill>
                  <a:srgbClr val="000000"/>
                </a:solidFill>
              </a:rPr>
              <a:t>простейшие фильтрующие маршрутизаторы – 5 класс;</a:t>
            </a:r>
          </a:p>
          <a:p>
            <a:pPr marL="285750" indent="-285750" defTabSz="914400">
              <a:buFont typeface="Wingdings" pitchFamily="2" charset="2"/>
              <a:buChar char="ü"/>
              <a:defRPr/>
            </a:pPr>
            <a:r>
              <a:rPr lang="ru-RU" sz="1600" dirty="0">
                <a:solidFill>
                  <a:srgbClr val="000000"/>
                </a:solidFill>
              </a:rPr>
              <a:t>пакетные фильтры сетевого уровня – 4 класс;</a:t>
            </a:r>
          </a:p>
          <a:p>
            <a:pPr marL="285750" indent="-285750" defTabSz="914400">
              <a:buFont typeface="Wingdings" pitchFamily="2" charset="2"/>
              <a:buChar char="ü"/>
              <a:defRPr/>
            </a:pPr>
            <a:r>
              <a:rPr lang="ru-RU" sz="1600" dirty="0">
                <a:solidFill>
                  <a:srgbClr val="000000"/>
                </a:solidFill>
              </a:rPr>
              <a:t>простейшие МЭ прикладного уровня – 3 класс;</a:t>
            </a:r>
          </a:p>
          <a:p>
            <a:pPr marL="285750" indent="-285750" defTabSz="914400">
              <a:buFont typeface="Wingdings" pitchFamily="2" charset="2"/>
              <a:buChar char="ü"/>
              <a:defRPr/>
            </a:pPr>
            <a:r>
              <a:rPr lang="ru-RU" sz="1600" dirty="0">
                <a:solidFill>
                  <a:srgbClr val="000000"/>
                </a:solidFill>
              </a:rPr>
              <a:t>МЭ базового уровня – 2 класс;</a:t>
            </a:r>
          </a:p>
          <a:p>
            <a:pPr marL="285750" indent="-285750" defTabSz="914400">
              <a:buFont typeface="Wingdings" pitchFamily="2" charset="2"/>
              <a:buChar char="ü"/>
              <a:defRPr/>
            </a:pPr>
            <a:r>
              <a:rPr lang="ru-RU" sz="1600" dirty="0">
                <a:solidFill>
                  <a:srgbClr val="000000"/>
                </a:solidFill>
              </a:rPr>
              <a:t>продвинутые МЭ – 1 класс.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080549-4344-41C9-BAAC-0A4BB9E466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1669" y="191467"/>
            <a:ext cx="11648661" cy="719138"/>
          </a:xfrm>
        </p:spPr>
        <p:txBody>
          <a:bodyPr/>
          <a:lstStyle/>
          <a:p>
            <a:pPr algn="ctr" eaLnBrk="1" hangingPunct="1"/>
            <a:r>
              <a:rPr lang="ru-RU" altLang="ru-RU" sz="2000" b="1" i="1" dirty="0">
                <a:solidFill>
                  <a:srgbClr val="FF0000"/>
                </a:solidFill>
              </a:rPr>
              <a:t>Документы по оценке защищенности автоматизированных систем в РФ</a:t>
            </a:r>
            <a:endParaRPr lang="ru-RU" altLang="ru-RU" sz="2000" dirty="0">
              <a:solidFill>
                <a:srgbClr val="FF0000"/>
              </a:solidFill>
            </a:endParaRPr>
          </a:p>
        </p:txBody>
      </p:sp>
      <p:pic>
        <p:nvPicPr>
          <p:cNvPr id="30724" name="Picture 4" descr="https://im0-tub-ru.yandex.net/i?id=6b602028752952bd4f8b5f6f9e0d768d&amp;n=13">
            <a:extLst>
              <a:ext uri="{FF2B5EF4-FFF2-40B4-BE49-F238E27FC236}">
                <a16:creationId xmlns:a16="http://schemas.microsoft.com/office/drawing/2014/main" id="{F2C00DAA-AB95-4652-8E9A-754EC865C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704" y="5538381"/>
            <a:ext cx="3076162" cy="120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6" name="Picture 6" descr="http://lib.znate.ru/pars_docs/refs/44/43528/43528-75_2.png">
            <a:extLst>
              <a:ext uri="{FF2B5EF4-FFF2-40B4-BE49-F238E27FC236}">
                <a16:creationId xmlns:a16="http://schemas.microsoft.com/office/drawing/2014/main" id="{D33FFA9E-990D-4E9C-B0E0-D7CAA8C95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255" y="5538381"/>
            <a:ext cx="6696075" cy="117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0262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>
            <a:extLst>
              <a:ext uri="{FF2B5EF4-FFF2-40B4-BE49-F238E27FC236}">
                <a16:creationId xmlns:a16="http://schemas.microsoft.com/office/drawing/2014/main" id="{5E22A835-3B6D-4EA3-A3AD-D1A854E40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146" y="729490"/>
            <a:ext cx="7133811" cy="590931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dirty="0">
              <a:solidFill>
                <a:srgbClr val="000000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i="1" dirty="0">
                <a:solidFill>
                  <a:srgbClr val="000000"/>
                </a:solidFill>
              </a:rPr>
              <a:t>МЭ первого класса </a:t>
            </a:r>
            <a:r>
              <a:rPr lang="ru-RU" altLang="ru-RU" dirty="0">
                <a:solidFill>
                  <a:srgbClr val="000000"/>
                </a:solidFill>
              </a:rPr>
              <a:t>защищенности могут использоваться в АС класса 1А, обрабатывающих информацию "Особой важности". </a:t>
            </a:r>
            <a:r>
              <a:rPr lang="ru-RU" altLang="ru-RU" b="1" i="1" dirty="0">
                <a:solidFill>
                  <a:srgbClr val="000000"/>
                </a:solidFill>
              </a:rPr>
              <a:t>Второму классу защищенности МЭ</a:t>
            </a:r>
            <a:r>
              <a:rPr lang="ru-RU" altLang="ru-RU" dirty="0">
                <a:solidFill>
                  <a:srgbClr val="000000"/>
                </a:solidFill>
              </a:rPr>
              <a:t> соответствует класс защищенности АС 1Б, предназначенный для обработки "совершенно секретной" информации и т. п.</a:t>
            </a:r>
          </a:p>
          <a:p>
            <a:pPr defTabSz="914400">
              <a:defRPr/>
            </a:pPr>
            <a:r>
              <a:rPr lang="ru-RU" b="1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Третья группа</a:t>
            </a:r>
            <a:r>
              <a:rPr lang="ru-RU" dirty="0">
                <a:solidFill>
                  <a:srgbClr val="000000"/>
                </a:solidFill>
              </a:rPr>
              <a:t> классифицирует АС, в которых работает один пользователь, имеющий доступ ко всей информации АС, размещенной на носителях одного уровня конфиденциальности. Группа содержит два класса – 3Б и 3А.</a:t>
            </a:r>
          </a:p>
          <a:p>
            <a:pPr defTabSz="914400">
              <a:defRPr/>
            </a:pPr>
            <a:endParaRPr lang="ru-RU" dirty="0">
              <a:solidFill>
                <a:srgbClr val="000000"/>
              </a:solidFill>
            </a:endParaRPr>
          </a:p>
          <a:p>
            <a:pPr defTabSz="914400">
              <a:defRPr/>
            </a:pPr>
            <a:r>
              <a:rPr lang="ru-RU" b="1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Вторая группа </a:t>
            </a:r>
            <a:r>
              <a:rPr lang="ru-RU" dirty="0">
                <a:solidFill>
                  <a:srgbClr val="000000"/>
                </a:solidFill>
              </a:rPr>
              <a:t>классифицирует АС, в которых пользователи имеют одинаковые права доступа (полномочия) ко всей информации АС, обрабатываемой и (или) хранящейся на носителях различного уровня конфиденциальности. Группа содержит два класса – 2Б и 2А.</a:t>
            </a:r>
          </a:p>
          <a:p>
            <a:pPr defTabSz="914400">
              <a:defRPr/>
            </a:pPr>
            <a:endParaRPr lang="ru-RU" dirty="0">
              <a:solidFill>
                <a:srgbClr val="000000"/>
              </a:solidFill>
            </a:endParaRPr>
          </a:p>
          <a:p>
            <a:pPr defTabSz="914400">
              <a:defRPr/>
            </a:pPr>
            <a:r>
              <a:rPr lang="ru-RU" b="1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Первая группа </a:t>
            </a:r>
            <a:r>
              <a:rPr lang="ru-RU" dirty="0">
                <a:solidFill>
                  <a:srgbClr val="000000"/>
                </a:solidFill>
              </a:rPr>
              <a:t>классифицирует многопользовательские АС, в которых одновременно обрабатывается и (или) хранится информация разных уровней конфиденциальности и не все пользователи имеют право доступа ко всей информации АС.</a:t>
            </a:r>
            <a:endParaRPr lang="ru-RU" altLang="ru-RU" dirty="0">
              <a:solidFill>
                <a:srgbClr val="000000"/>
              </a:solidFill>
            </a:endParaRPr>
          </a:p>
        </p:txBody>
      </p:sp>
      <p:pic>
        <p:nvPicPr>
          <p:cNvPr id="3" name="Picture 2" descr="http://sernam.ru/htm/book_ss/files/ss_433.files/image003.gif">
            <a:extLst>
              <a:ext uri="{FF2B5EF4-FFF2-40B4-BE49-F238E27FC236}">
                <a16:creationId xmlns:a16="http://schemas.microsoft.com/office/drawing/2014/main" id="{8C93E844-7DB0-42E5-9DB1-E33C2D79C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556" y="969929"/>
            <a:ext cx="4686444" cy="158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8" name="Picture 2" descr="https://ds03.infourok.ru/uploads/ex/014e/00045a95-98cad6d1/hello_html_4efee70f.png">
            <a:extLst>
              <a:ext uri="{FF2B5EF4-FFF2-40B4-BE49-F238E27FC236}">
                <a16:creationId xmlns:a16="http://schemas.microsoft.com/office/drawing/2014/main" id="{D97346D0-D31F-4593-9AF7-C7E437338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352" y="2914857"/>
            <a:ext cx="4094343" cy="341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7922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3D873CF-797B-4F46-BA24-DCCBA1FA93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ru-RU" dirty="0"/>
              <a:t>Стандартизация языков программирования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5ABF6A8D-40F8-42CD-B0CB-6C36605A38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69524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0" name="Picture 4" descr="https://sukhbinder.files.wordpress.com/2013/07/python_and_language_family.gif">
            <a:extLst>
              <a:ext uri="{FF2B5EF4-FFF2-40B4-BE49-F238E27FC236}">
                <a16:creationId xmlns:a16="http://schemas.microsoft.com/office/drawing/2014/main" id="{4814D713-93CE-469A-A909-780CE4668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86" y="3963510"/>
            <a:ext cx="4893365" cy="278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18" name="Picture 2" descr="https://www.learnsteps.com/wp-content/uploads/2017/04/programming-languages.jpg">
            <a:extLst>
              <a:ext uri="{FF2B5EF4-FFF2-40B4-BE49-F238E27FC236}">
                <a16:creationId xmlns:a16="http://schemas.microsoft.com/office/drawing/2014/main" id="{86041645-3EAE-4E7A-9C60-CA5149F8C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401" y="3856382"/>
            <a:ext cx="5200024" cy="300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959AB7-D407-44A5-9E10-0263C152AD53}"/>
              </a:ext>
            </a:extLst>
          </p:cNvPr>
          <p:cNvSpPr/>
          <p:nvPr/>
        </p:nvSpPr>
        <p:spPr>
          <a:xfrm>
            <a:off x="2789331" y="554143"/>
            <a:ext cx="8094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rgbClr val="FF0000"/>
                </a:solidFill>
              </a:rPr>
              <a:t>Стандартизация языков программирования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3C65B99-EE66-48F7-A9EE-0F2D1CDBEEEB}"/>
              </a:ext>
            </a:extLst>
          </p:cNvPr>
          <p:cNvSpPr/>
          <p:nvPr/>
        </p:nvSpPr>
        <p:spPr>
          <a:xfrm>
            <a:off x="251791" y="1077363"/>
            <a:ext cx="115558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Процесс создания ИКТ определил появление разнообразных знаковых систем для записи алгоритмов – языков программирования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50D3EB3-2A88-4D0F-849B-4ABA050D13C8}"/>
              </a:ext>
            </a:extLst>
          </p:cNvPr>
          <p:cNvSpPr/>
          <p:nvPr/>
        </p:nvSpPr>
        <p:spPr>
          <a:xfrm>
            <a:off x="180358" y="1820541"/>
            <a:ext cx="114285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Язык программирования – формальная знаковая система, предназначенная для записи программ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3879F89-9343-4629-87D4-CCF13F588C97}"/>
              </a:ext>
            </a:extLst>
          </p:cNvPr>
          <p:cNvSpPr/>
          <p:nvPr/>
        </p:nvSpPr>
        <p:spPr>
          <a:xfrm>
            <a:off x="251790" y="2286721"/>
            <a:ext cx="1135711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Программа </a:t>
            </a:r>
            <a:r>
              <a:rPr lang="ru-RU" dirty="0"/>
              <a:t>обычно представляет собой некоторый алгоритм, понятный для разработчика и исполнителя (например компьютера). </a:t>
            </a:r>
          </a:p>
          <a:p>
            <a:r>
              <a:rPr lang="ru-RU" dirty="0"/>
              <a:t>Язык программирования определяет </a:t>
            </a:r>
            <a:r>
              <a:rPr lang="ru-RU" dirty="0">
                <a:solidFill>
                  <a:srgbClr val="FF0000"/>
                </a:solidFill>
              </a:rPr>
              <a:t>набор лексических, синтаксических и семантических правил, используемых при составлении компьютерной программы</a:t>
            </a:r>
            <a:r>
              <a:rPr lang="ru-RU" dirty="0"/>
              <a:t>. Он позволяет программисту точно определить, на какие события будет реагировать компьютер, как будут храниться и передаваться данные, а также какие именно действия следует выполнять над этими данными при различных обстоятельствах</a:t>
            </a:r>
          </a:p>
        </p:txBody>
      </p:sp>
    </p:spTree>
    <p:extLst>
      <p:ext uri="{BB962C8B-B14F-4D97-AF65-F5344CB8AC3E}">
        <p14:creationId xmlns:p14="http://schemas.microsoft.com/office/powerpoint/2010/main" val="139277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3EE3C09-A623-4F13-BC91-6E726816360D}"/>
              </a:ext>
            </a:extLst>
          </p:cNvPr>
          <p:cNvSpPr/>
          <p:nvPr/>
        </p:nvSpPr>
        <p:spPr>
          <a:xfrm>
            <a:off x="2789331" y="554143"/>
            <a:ext cx="8094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rgbClr val="FF0000"/>
                </a:solidFill>
              </a:rPr>
              <a:t>Стандартизация языков программирования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AF4FFB2-3ACB-4D4F-AB8E-0DF14D162EE0}"/>
              </a:ext>
            </a:extLst>
          </p:cNvPr>
          <p:cNvSpPr/>
          <p:nvPr/>
        </p:nvSpPr>
        <p:spPr>
          <a:xfrm>
            <a:off x="371060" y="1077363"/>
            <a:ext cx="113703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Со времени создания первых программируемых машин человечество придумало уже более </a:t>
            </a:r>
            <a:r>
              <a:rPr lang="ru-RU" dirty="0">
                <a:solidFill>
                  <a:srgbClr val="FF0000"/>
                </a:solidFill>
              </a:rPr>
              <a:t>8500</a:t>
            </a:r>
            <a:r>
              <a:rPr lang="ru-RU" dirty="0"/>
              <a:t> языков программирования, число которых каждый год увеличивается. Некоторыми языками умеет пользоваться только небольшое число их собственных разработчиков, другие становятся известны миллионам людей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F5D3352-5903-42BF-ACDB-5BD3DCF35601}"/>
              </a:ext>
            </a:extLst>
          </p:cNvPr>
          <p:cNvSpPr/>
          <p:nvPr/>
        </p:nvSpPr>
        <p:spPr>
          <a:xfrm>
            <a:off x="450575" y="2277692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 истоков развития вычислительной техники, программы создавались непосредственно </a:t>
            </a:r>
            <a:r>
              <a:rPr lang="ru-RU" dirty="0">
                <a:solidFill>
                  <a:srgbClr val="FF0000"/>
                </a:solidFill>
              </a:rPr>
              <a:t>в машинных кодах.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Переход к символическому кодированию машинных команд был связан с появлением языка программирования </a:t>
            </a:r>
            <a:r>
              <a:rPr lang="ru-RU" dirty="0" err="1">
                <a:solidFill>
                  <a:srgbClr val="FF0000"/>
                </a:solidFill>
              </a:rPr>
              <a:t>Assembler</a:t>
            </a:r>
            <a:r>
              <a:rPr lang="ru-RU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Новые возможности вычислительной техники привели к созданию в 1954 г. первого языка программирования высокого уровня – </a:t>
            </a:r>
            <a:r>
              <a:rPr lang="ru-RU" dirty="0" err="1">
                <a:solidFill>
                  <a:srgbClr val="FF0000"/>
                </a:solidFill>
              </a:rPr>
              <a:t>Fortran</a:t>
            </a:r>
            <a:r>
              <a:rPr lang="ru-RU" dirty="0"/>
              <a:t>, который используется и в настоящее время для научных вычислений.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 1960 г. был создан язык программирования для коммерческих приложений </a:t>
            </a:r>
            <a:r>
              <a:rPr lang="ru-RU" dirty="0" err="1">
                <a:solidFill>
                  <a:srgbClr val="FF0000"/>
                </a:solidFill>
              </a:rPr>
              <a:t>Cobol</a:t>
            </a:r>
            <a:r>
              <a:rPr lang="ru-RU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 1964 г. IBM создала язык PL/1, который был призван заменить </a:t>
            </a:r>
            <a:r>
              <a:rPr lang="ru-RU" dirty="0" err="1"/>
              <a:t>Cobol</a:t>
            </a:r>
            <a:r>
              <a:rPr lang="ru-RU" dirty="0"/>
              <a:t> и </a:t>
            </a:r>
            <a:r>
              <a:rPr lang="ru-RU" dirty="0" err="1"/>
              <a:t>Fortran</a:t>
            </a:r>
            <a:r>
              <a:rPr lang="ru-RU" dirty="0"/>
              <a:t>, но так и не нашел широкого применения. </a:t>
            </a:r>
          </a:p>
        </p:txBody>
      </p:sp>
      <p:pic>
        <p:nvPicPr>
          <p:cNvPr id="35846" name="Picture 6" descr="http://images.myshared.ru/5/410779/slide_2.jpg">
            <a:extLst>
              <a:ext uri="{FF2B5EF4-FFF2-40B4-BE49-F238E27FC236}">
                <a16:creationId xmlns:a16="http://schemas.microsoft.com/office/drawing/2014/main" id="{70B25900-DFB2-4205-AB67-136550B4B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704" y="2277692"/>
            <a:ext cx="4874591" cy="420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1989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3BD2904-0CCB-4990-9F89-0AA5700C33AF}"/>
              </a:ext>
            </a:extLst>
          </p:cNvPr>
          <p:cNvSpPr/>
          <p:nvPr/>
        </p:nvSpPr>
        <p:spPr>
          <a:xfrm>
            <a:off x="609600" y="1083563"/>
            <a:ext cx="99126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В 1963 г. появился язык программирования BASIC – многоцелевой язык символических инструкций для начинающих. В 1960 г. был создан язык программирования </a:t>
            </a:r>
            <a:r>
              <a:rPr lang="ru-RU" sz="1600" dirty="0" err="1"/>
              <a:t>Algol</a:t>
            </a:r>
            <a:r>
              <a:rPr lang="ru-RU" sz="1600" dirty="0"/>
              <a:t>. 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CA8828C-98EF-490D-8BC7-4DF9006E9BD3}"/>
              </a:ext>
            </a:extLst>
          </p:cNvPr>
          <p:cNvSpPr/>
          <p:nvPr/>
        </p:nvSpPr>
        <p:spPr>
          <a:xfrm>
            <a:off x="609600" y="1782482"/>
            <a:ext cx="100186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i="1" dirty="0">
                <a:solidFill>
                  <a:srgbClr val="FF0000"/>
                </a:solidFill>
              </a:rPr>
              <a:t>Дальнейшее развитие языков программирования пошло в сторону более глубокого абстрагирования</a:t>
            </a:r>
            <a:r>
              <a:rPr lang="ru-RU" sz="1600" i="1" dirty="0"/>
              <a:t>. 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4C43049-F581-4B84-B154-1643558BEEF9}"/>
              </a:ext>
            </a:extLst>
          </p:cNvPr>
          <p:cNvSpPr/>
          <p:nvPr/>
        </p:nvSpPr>
        <p:spPr>
          <a:xfrm>
            <a:off x="2789331" y="554143"/>
            <a:ext cx="8094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rgbClr val="FF0000"/>
                </a:solidFill>
              </a:rPr>
              <a:t>Стандартизация языков программирования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1D7302D-E67C-4623-9B30-D220181194F8}"/>
              </a:ext>
            </a:extLst>
          </p:cNvPr>
          <p:cNvSpPr/>
          <p:nvPr/>
        </p:nvSpPr>
        <p:spPr>
          <a:xfrm>
            <a:off x="265043" y="2367257"/>
            <a:ext cx="685137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/>
              <a:t>В 1970 г. создан язык для структурного программирования </a:t>
            </a:r>
            <a:r>
              <a:rPr lang="ru-RU" sz="1600" dirty="0" err="1"/>
              <a:t>Pascal</a:t>
            </a:r>
            <a:r>
              <a:rPr lang="ru-RU" sz="1600" dirty="0"/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/>
              <a:t>В 1969 – 1973 гг. для использования в операционной системе UNIX был разработан язык программирования </a:t>
            </a:r>
            <a:r>
              <a:rPr lang="ru-RU" sz="1600" dirty="0">
                <a:solidFill>
                  <a:srgbClr val="FF0000"/>
                </a:solidFill>
              </a:rPr>
              <a:t>С</a:t>
            </a:r>
            <a:r>
              <a:rPr lang="ru-RU" sz="1600" dirty="0"/>
              <a:t>, позволяющий работать с данными так же эффективно, как и </a:t>
            </a:r>
            <a:r>
              <a:rPr lang="ru-RU" sz="1600" dirty="0" err="1"/>
              <a:t>Assembler</a:t>
            </a:r>
            <a:r>
              <a:rPr lang="ru-RU" sz="1600" dirty="0"/>
              <a:t>, предоставляя при этом структурированные управляющие конструкции и абстракции высокого уровня (структуры и массивы).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/>
              <a:t> В 1986 г. создана первая версия языка C++. Язык стал основой для разработки современных больших и сложных проектов.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/>
              <a:t>В 1995 г. в корпорации </a:t>
            </a:r>
            <a:r>
              <a:rPr lang="ru-RU" sz="1600" dirty="0" err="1"/>
              <a:t>Sun</a:t>
            </a:r>
            <a:r>
              <a:rPr lang="ru-RU" sz="1600" dirty="0"/>
              <a:t> </a:t>
            </a:r>
            <a:r>
              <a:rPr lang="ru-RU" sz="1600" dirty="0" err="1"/>
              <a:t>Microsystems</a:t>
            </a:r>
            <a:r>
              <a:rPr lang="ru-RU" sz="1600" dirty="0"/>
              <a:t> был создан язык </a:t>
            </a:r>
            <a:r>
              <a:rPr lang="ru-RU" sz="1600" dirty="0" err="1"/>
              <a:t>Java</a:t>
            </a:r>
            <a:r>
              <a:rPr lang="ru-RU" sz="1600" dirty="0"/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/>
              <a:t>В 1999 – 2000 гг. в корпорации </a:t>
            </a:r>
            <a:r>
              <a:rPr lang="ru-RU" sz="1600" dirty="0" err="1"/>
              <a:t>Microsoft</a:t>
            </a:r>
            <a:r>
              <a:rPr lang="ru-RU" sz="1600" dirty="0"/>
              <a:t> создают язык прикладного уровня C# для CLR (</a:t>
            </a:r>
            <a:r>
              <a:rPr lang="ru-RU" sz="1600" dirty="0" err="1"/>
              <a:t>Common</a:t>
            </a:r>
            <a:r>
              <a:rPr lang="ru-RU" sz="1600" dirty="0"/>
              <a:t> </a:t>
            </a:r>
            <a:r>
              <a:rPr lang="ru-RU" sz="1600" dirty="0" err="1"/>
              <a:t>Language</a:t>
            </a:r>
            <a:r>
              <a:rPr lang="ru-RU" sz="1600" dirty="0"/>
              <a:t> </a:t>
            </a:r>
            <a:r>
              <a:rPr lang="ru-RU" sz="1600" dirty="0" err="1"/>
              <a:t>Runtime</a:t>
            </a:r>
            <a:r>
              <a:rPr lang="ru-RU" sz="1600" dirty="0"/>
              <a:t>), ориентированный на разработку многокомпонентных Интернет-приложений.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/>
              <a:t>В 1983 г. под эгидой Министерства Обороны США был создан язык </a:t>
            </a:r>
            <a:r>
              <a:rPr lang="ru-RU" sz="1600" dirty="0" err="1"/>
              <a:t>Ada</a:t>
            </a:r>
            <a:r>
              <a:rPr lang="ru-RU" sz="1600" dirty="0"/>
              <a:t>, который широко используется в военных и других крупномасштабных проектах. </a:t>
            </a:r>
          </a:p>
        </p:txBody>
      </p:sp>
      <p:pic>
        <p:nvPicPr>
          <p:cNvPr id="6" name="Picture 6" descr="http://images.myshared.ru/5/410779/slide_2.jpg">
            <a:extLst>
              <a:ext uri="{FF2B5EF4-FFF2-40B4-BE49-F238E27FC236}">
                <a16:creationId xmlns:a16="http://schemas.microsoft.com/office/drawing/2014/main" id="{69B500B5-9310-4100-AB3E-9EBA04D3F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286" y="2101236"/>
            <a:ext cx="4874591" cy="420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5984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2" name="Picture 4" descr="http://ic.pics.livejournal.com/dmitriyraevskiy/74404454/464978/464978_600.jpg">
            <a:extLst>
              <a:ext uri="{FF2B5EF4-FFF2-40B4-BE49-F238E27FC236}">
                <a16:creationId xmlns:a16="http://schemas.microsoft.com/office/drawing/2014/main" id="{EB741F21-605A-42C5-810A-BA1B7753B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948" y="1914076"/>
            <a:ext cx="3321326" cy="249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EF1DAF8-13C9-469D-B8E2-82BAC353D9D1}"/>
              </a:ext>
            </a:extLst>
          </p:cNvPr>
          <p:cNvSpPr/>
          <p:nvPr/>
        </p:nvSpPr>
        <p:spPr>
          <a:xfrm>
            <a:off x="2789331" y="554143"/>
            <a:ext cx="8094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rgbClr val="FF0000"/>
                </a:solidFill>
              </a:rPr>
              <a:t>Стандартизация языков программирования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434C2A7-2BD7-4B39-9E25-7349C6EC0260}"/>
              </a:ext>
            </a:extLst>
          </p:cNvPr>
          <p:cNvSpPr/>
          <p:nvPr/>
        </p:nvSpPr>
        <p:spPr>
          <a:xfrm>
            <a:off x="357808" y="1194138"/>
            <a:ext cx="890546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 последнее время в связи развитием Интернет-технологий, широким распространением высокопроизводительных компьютеров и рядом других факторов получили распространение так называемые </a:t>
            </a:r>
            <a:r>
              <a:rPr lang="ru-RU" dirty="0">
                <a:solidFill>
                  <a:srgbClr val="FF0000"/>
                </a:solidFill>
              </a:rPr>
              <a:t>скриптовые языки</a:t>
            </a:r>
            <a:r>
              <a:rPr lang="ru-RU" dirty="0"/>
              <a:t>, первоначально используемые в качестве внутренних управляющих языков во всякого рода сложных системах. </a:t>
            </a:r>
          </a:p>
        </p:txBody>
      </p:sp>
      <p:pic>
        <p:nvPicPr>
          <p:cNvPr id="37890" name="Picture 2" descr="http://xn--90ambbx.xn--p1ai/media/k2/items/cache/3ddc7c1342202ff1939ae99b11098ec6_M.jpg">
            <a:extLst>
              <a:ext uri="{FF2B5EF4-FFF2-40B4-BE49-F238E27FC236}">
                <a16:creationId xmlns:a16="http://schemas.microsoft.com/office/drawing/2014/main" id="{619CE02D-1F65-40B9-809A-6C09C903F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869" y="1112823"/>
            <a:ext cx="1639957" cy="163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CD6CEC1-5D66-4894-8E8B-F31C2E8487F3}"/>
              </a:ext>
            </a:extLst>
          </p:cNvPr>
          <p:cNvSpPr/>
          <p:nvPr/>
        </p:nvSpPr>
        <p:spPr>
          <a:xfrm>
            <a:off x="4704522" y="2967335"/>
            <a:ext cx="74874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i="1" dirty="0">
                <a:solidFill>
                  <a:srgbClr val="FF0000"/>
                </a:solidFill>
              </a:rPr>
              <a:t> При этом нет универсального языка программирования, предназначенного «для всеобщей применимости». </a:t>
            </a:r>
          </a:p>
          <a:p>
            <a:pPr algn="ctr"/>
            <a:r>
              <a:rPr lang="ru-RU" i="1" dirty="0"/>
              <a:t>Есть преимущества одного языка над другим при решении конкретной задачи в конкретных условиях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F3E5ABD-484F-4942-95C1-19C817DC8827}"/>
              </a:ext>
            </a:extLst>
          </p:cNvPr>
          <p:cNvSpPr/>
          <p:nvPr/>
        </p:nvSpPr>
        <p:spPr>
          <a:xfrm>
            <a:off x="713896" y="4239275"/>
            <a:ext cx="107989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 широком смысле слова язык программирования может быть представлен в виде набора спецификаций, определяющих: 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006A07D-4E14-4CD4-927F-ED0379B3A24D}"/>
              </a:ext>
            </a:extLst>
          </p:cNvPr>
          <p:cNvSpPr/>
          <p:nvPr/>
        </p:nvSpPr>
        <p:spPr>
          <a:xfrm>
            <a:off x="927654" y="4957217"/>
            <a:ext cx="5936972" cy="63083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систему правил поведения языковых конструкций, т.е. смысловое значение (семантика);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1ED01F3-AC40-4BD4-86A1-93D7EB185024}"/>
              </a:ext>
            </a:extLst>
          </p:cNvPr>
          <p:cNvSpPr/>
          <p:nvPr/>
        </p:nvSpPr>
        <p:spPr>
          <a:xfrm>
            <a:off x="7726018" y="4957217"/>
            <a:ext cx="3899573" cy="7066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структуру программ в виде набора символов (синтаксис).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C000CBF-2627-4B80-AD6E-26DADB273BB8}"/>
              </a:ext>
            </a:extLst>
          </p:cNvPr>
          <p:cNvSpPr/>
          <p:nvPr/>
        </p:nvSpPr>
        <p:spPr>
          <a:xfrm>
            <a:off x="592914" y="5807084"/>
            <a:ext cx="113340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i="1" dirty="0"/>
              <a:t>В общем случае язык программирования строится в соответствии с той или иной </a:t>
            </a:r>
            <a:r>
              <a:rPr lang="ru-RU" i="1" dirty="0">
                <a:solidFill>
                  <a:srgbClr val="FF0000"/>
                </a:solidFill>
              </a:rPr>
              <a:t>базовой моделью вычислений, стилем написания программ и используемыми библиотеками</a:t>
            </a:r>
          </a:p>
        </p:txBody>
      </p:sp>
    </p:spTree>
    <p:extLst>
      <p:ext uri="{BB962C8B-B14F-4D97-AF65-F5344CB8AC3E}">
        <p14:creationId xmlns:p14="http://schemas.microsoft.com/office/powerpoint/2010/main" val="32163159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61B45CA-B9CB-4C6E-91F0-11EDA5A54839}"/>
              </a:ext>
            </a:extLst>
          </p:cNvPr>
          <p:cNvSpPr/>
          <p:nvPr/>
        </p:nvSpPr>
        <p:spPr>
          <a:xfrm>
            <a:off x="2789331" y="554143"/>
            <a:ext cx="8094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rgbClr val="FF0000"/>
                </a:solidFill>
              </a:rPr>
              <a:t>Стандартизация языков программирования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DD30D66-D9C8-4D61-A733-705CB7ED732E}"/>
              </a:ext>
            </a:extLst>
          </p:cNvPr>
          <p:cNvSpPr/>
          <p:nvPr/>
        </p:nvSpPr>
        <p:spPr>
          <a:xfrm>
            <a:off x="477078" y="1179588"/>
            <a:ext cx="109330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 Языки программирования ранее были рассчитаны на использование американского стандартного кода, предназначенного для </a:t>
            </a:r>
            <a:r>
              <a:rPr lang="ru-RU" dirty="0">
                <a:solidFill>
                  <a:srgbClr val="FF0000"/>
                </a:solidFill>
              </a:rPr>
              <a:t>обмена информацией </a:t>
            </a:r>
            <a:r>
              <a:rPr lang="ru-RU" dirty="0"/>
              <a:t>– ASCII (</a:t>
            </a:r>
            <a:r>
              <a:rPr lang="ru-RU" dirty="0" err="1"/>
              <a:t>American</a:t>
            </a:r>
            <a:r>
              <a:rPr lang="ru-RU" dirty="0"/>
              <a:t> </a:t>
            </a:r>
            <a:r>
              <a:rPr lang="ru-RU" dirty="0" err="1"/>
              <a:t>Standard</a:t>
            </a:r>
            <a:r>
              <a:rPr lang="ru-RU" dirty="0"/>
              <a:t> </a:t>
            </a:r>
            <a:r>
              <a:rPr lang="ru-RU" dirty="0" err="1"/>
              <a:t>Code</a:t>
            </a:r>
            <a:r>
              <a:rPr lang="ru-RU" dirty="0"/>
              <a:t> </a:t>
            </a:r>
            <a:r>
              <a:rPr lang="ru-RU" dirty="0" err="1"/>
              <a:t>for</a:t>
            </a:r>
            <a:r>
              <a:rPr lang="ru-RU" dirty="0"/>
              <a:t> </a:t>
            </a:r>
            <a:r>
              <a:rPr lang="ru-RU" dirty="0" err="1"/>
              <a:t>Information</a:t>
            </a:r>
            <a:r>
              <a:rPr lang="ru-RU" dirty="0"/>
              <a:t> </a:t>
            </a:r>
            <a:r>
              <a:rPr lang="ru-RU" dirty="0" err="1"/>
              <a:t>Interchange</a:t>
            </a:r>
            <a:r>
              <a:rPr lang="ru-RU" dirty="0"/>
              <a:t>), разработанного ANSI X3.4. 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50DBFBE-88A6-47FC-9C72-1562A313E660}"/>
              </a:ext>
            </a:extLst>
          </p:cNvPr>
          <p:cNvSpPr/>
          <p:nvPr/>
        </p:nvSpPr>
        <p:spPr>
          <a:xfrm>
            <a:off x="477078" y="2205143"/>
            <a:ext cx="678511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Использование ASCII было </a:t>
            </a:r>
            <a:r>
              <a:rPr lang="ru-RU" dirty="0">
                <a:solidFill>
                  <a:srgbClr val="FF0000"/>
                </a:solidFill>
              </a:rPr>
              <a:t>необходимым и достаточным условием </a:t>
            </a:r>
            <a:r>
              <a:rPr lang="ru-RU" dirty="0"/>
              <a:t>для записи любых конструкций языка. Расширенная версия ASCII, предусматривающая возможность размещения национальных символов, </a:t>
            </a:r>
            <a:r>
              <a:rPr lang="ru-RU" dirty="0">
                <a:solidFill>
                  <a:srgbClr val="FF0000"/>
                </a:solidFill>
              </a:rPr>
              <a:t>стандартизована на международном уровне – ISO/IEC 646:1991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0E6AD82-DDA0-4550-B75F-064F8369B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191" y="1958874"/>
            <a:ext cx="4559731" cy="3315491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D0E7E50-90C4-404C-92AB-159D8CE2D3D6}"/>
              </a:ext>
            </a:extLst>
          </p:cNvPr>
          <p:cNvSpPr/>
          <p:nvPr/>
        </p:nvSpPr>
        <p:spPr>
          <a:xfrm>
            <a:off x="477078" y="4397202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Впоследствии оказалось удобнее использовать другие кодовые страницы. Например, стандарты серии </a:t>
            </a:r>
            <a:r>
              <a:rPr lang="ru-RU" dirty="0">
                <a:solidFill>
                  <a:srgbClr val="FF0000"/>
                </a:solidFill>
              </a:rPr>
              <a:t>ISO 8859 </a:t>
            </a:r>
            <a:r>
              <a:rPr lang="ru-RU" dirty="0"/>
              <a:t>устанавливают 8 битовую кодировку символов, а </a:t>
            </a:r>
            <a:r>
              <a:rPr lang="ru-RU" dirty="0">
                <a:solidFill>
                  <a:srgbClr val="FF0000"/>
                </a:solidFill>
              </a:rPr>
              <a:t>ISO/IEC 10464 </a:t>
            </a:r>
            <a:r>
              <a:rPr lang="ru-RU" dirty="0"/>
              <a:t>– единый набор символов кодировки (последняя версия </a:t>
            </a:r>
            <a:r>
              <a:rPr lang="ru-RU" dirty="0" err="1"/>
              <a:t>Unicode</a:t>
            </a:r>
            <a:r>
              <a:rPr lang="ru-RU" dirty="0"/>
              <a:t> 5.1 стандартизована в 2008 г.). </a:t>
            </a:r>
          </a:p>
        </p:txBody>
      </p:sp>
    </p:spTree>
    <p:extLst>
      <p:ext uri="{BB962C8B-B14F-4D97-AF65-F5344CB8AC3E}">
        <p14:creationId xmlns:p14="http://schemas.microsoft.com/office/powerpoint/2010/main" val="9065447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6" name="Picture 4" descr="http://blog.redsmart.ru/images/easyblog_images/442/ansi_logo.gif">
            <a:extLst>
              <a:ext uri="{FF2B5EF4-FFF2-40B4-BE49-F238E27FC236}">
                <a16:creationId xmlns:a16="http://schemas.microsoft.com/office/drawing/2014/main" id="{9484B9BC-F751-4C09-AF2A-C1F40D3C8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18" y="4552950"/>
            <a:ext cx="5000625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AEC9BC9-CDB5-4C18-800C-8FDE02430464}"/>
              </a:ext>
            </a:extLst>
          </p:cNvPr>
          <p:cNvSpPr/>
          <p:nvPr/>
        </p:nvSpPr>
        <p:spPr>
          <a:xfrm>
            <a:off x="2789331" y="554143"/>
            <a:ext cx="8094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rgbClr val="FF0000"/>
                </a:solidFill>
              </a:rPr>
              <a:t>Стандартизация языков программирования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1B07943-E7CF-4682-8309-80DF78402C08}"/>
              </a:ext>
            </a:extLst>
          </p:cNvPr>
          <p:cNvSpPr/>
          <p:nvPr/>
        </p:nvSpPr>
        <p:spPr>
          <a:xfrm>
            <a:off x="530086" y="1077363"/>
            <a:ext cx="108932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При создании нового языка программирования разработчиками формируется </a:t>
            </a:r>
            <a:r>
              <a:rPr lang="ru-RU" dirty="0">
                <a:solidFill>
                  <a:srgbClr val="FF0000"/>
                </a:solidFill>
              </a:rPr>
              <a:t>частный стандарт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D3E5F3E-481F-4B20-937F-966BD69102E9}"/>
              </a:ext>
            </a:extLst>
          </p:cNvPr>
          <p:cNvSpPr/>
          <p:nvPr/>
        </p:nvSpPr>
        <p:spPr>
          <a:xfrm>
            <a:off x="530085" y="1600583"/>
            <a:ext cx="865367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 Если язык получает широкое распространение, то со временем появляются </a:t>
            </a:r>
            <a:r>
              <a:rPr lang="ru-RU" dirty="0">
                <a:solidFill>
                  <a:srgbClr val="FF0000"/>
                </a:solidFill>
              </a:rPr>
              <a:t>различные версии компиляторов</a:t>
            </a:r>
            <a:r>
              <a:rPr lang="ru-RU" dirty="0"/>
              <a:t>, которые приводят к расширению первоначальных возможностей языка, не точно следующих частному стандарту, и таким образом, созданию </a:t>
            </a:r>
            <a:r>
              <a:rPr lang="ru-RU" dirty="0">
                <a:solidFill>
                  <a:srgbClr val="FF0000"/>
                </a:solidFill>
              </a:rPr>
              <a:t>множества несовместимых реализаций</a:t>
            </a:r>
            <a:r>
              <a:rPr lang="ru-RU" dirty="0"/>
              <a:t>. Для приведения наиболее популярных реализаций языка в соответствие друг с другом необходимо </a:t>
            </a:r>
            <a:r>
              <a:rPr lang="ru-RU" dirty="0">
                <a:solidFill>
                  <a:srgbClr val="FF0000"/>
                </a:solidFill>
              </a:rPr>
              <a:t>разработать стандарт этот языка. </a:t>
            </a:r>
          </a:p>
        </p:txBody>
      </p:sp>
      <p:pic>
        <p:nvPicPr>
          <p:cNvPr id="38914" name="Picture 2" descr="http://img11.nnm.me/8/7/5/3/d/e9041d7ba522f171d0f45f4571e.jpg">
            <a:extLst>
              <a:ext uri="{FF2B5EF4-FFF2-40B4-BE49-F238E27FC236}">
                <a16:creationId xmlns:a16="http://schemas.microsoft.com/office/drawing/2014/main" id="{8F0D5C2D-C8A4-4A69-9EBE-669ECA8B9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973" y="1446695"/>
            <a:ext cx="20574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7B2C5DD-007E-419A-AB65-7AC3EEDBBDC3}"/>
              </a:ext>
            </a:extLst>
          </p:cNvPr>
          <p:cNvSpPr/>
          <p:nvPr/>
        </p:nvSpPr>
        <p:spPr>
          <a:xfrm>
            <a:off x="530084" y="3503092"/>
            <a:ext cx="84283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Стандартизацию языков программирования осуществляют в основном Американский национальный институт стандартов ANSI, Институт инженеров по электротехнике и электронике IEEE и Международная организация по стандартизации ISO в рамках совместного с IEC(МЭК) технического комитета - ISO/IEC JTC 1. </a:t>
            </a:r>
          </a:p>
        </p:txBody>
      </p:sp>
      <p:pic>
        <p:nvPicPr>
          <p:cNvPr id="38918" name="Picture 6" descr="https://upload.wikimedia.org/wikipedia/commons/5/56/Ieee_blue.jpg">
            <a:extLst>
              <a:ext uri="{FF2B5EF4-FFF2-40B4-BE49-F238E27FC236}">
                <a16:creationId xmlns:a16="http://schemas.microsoft.com/office/drawing/2014/main" id="{81FB217B-F95A-4526-8B00-8332BA158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486" y="5084188"/>
            <a:ext cx="4151243" cy="147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0" name="Picture 8" descr="http://slushnikova.ru/wp-content/uploads/2013/09/%D0%B8%D1%81%D0%BE.png">
            <a:extLst>
              <a:ext uri="{FF2B5EF4-FFF2-40B4-BE49-F238E27FC236}">
                <a16:creationId xmlns:a16="http://schemas.microsoft.com/office/drawing/2014/main" id="{D97CADF0-97DD-41FC-83FA-D77B9FAC1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8249" y="4905183"/>
            <a:ext cx="1933667" cy="1600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9021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1C24312-56CE-456D-B120-2961E579C564}"/>
              </a:ext>
            </a:extLst>
          </p:cNvPr>
          <p:cNvSpPr/>
          <p:nvPr/>
        </p:nvSpPr>
        <p:spPr>
          <a:xfrm>
            <a:off x="622851" y="549462"/>
            <a:ext cx="107342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FF0000"/>
                </a:solidFill>
              </a:rPr>
              <a:t> Стандарты некоторых языков программирования, разработанные подкомитетом ISO/IEC JTC 1 SC 22 «Языки программирования, их среды и системные интерфейсы программного обеспечения». </a:t>
            </a: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B1145371-65A2-4DBC-98D1-A75ACD02E3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121845"/>
              </p:ext>
            </p:extLst>
          </p:nvPr>
        </p:nvGraphicFramePr>
        <p:xfrm>
          <a:off x="622851" y="1472792"/>
          <a:ext cx="11171583" cy="5313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1653">
                  <a:extLst>
                    <a:ext uri="{9D8B030D-6E8A-4147-A177-3AD203B41FA5}">
                      <a16:colId xmlns:a16="http://schemas.microsoft.com/office/drawing/2014/main" val="2266851808"/>
                    </a:ext>
                  </a:extLst>
                </a:gridCol>
                <a:gridCol w="5274366">
                  <a:extLst>
                    <a:ext uri="{9D8B030D-6E8A-4147-A177-3AD203B41FA5}">
                      <a16:colId xmlns:a16="http://schemas.microsoft.com/office/drawing/2014/main" val="2083485211"/>
                    </a:ext>
                  </a:extLst>
                </a:gridCol>
                <a:gridCol w="3445564">
                  <a:extLst>
                    <a:ext uri="{9D8B030D-6E8A-4147-A177-3AD203B41FA5}">
                      <a16:colId xmlns:a16="http://schemas.microsoft.com/office/drawing/2014/main" val="2471778279"/>
                    </a:ext>
                  </a:extLst>
                </a:gridCol>
              </a:tblGrid>
              <a:tr h="417724">
                <a:tc>
                  <a:txBody>
                    <a:bodyPr/>
                    <a:lstStyle/>
                    <a:p>
                      <a:r>
                        <a:rPr lang="ru-RU" dirty="0"/>
                        <a:t>Номер стандарта </a:t>
                      </a:r>
                    </a:p>
                    <a:p>
                      <a:r>
                        <a:rPr lang="ru-RU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Название стандарта </a:t>
                      </a:r>
                    </a:p>
                    <a:p>
                      <a:r>
                        <a:rPr lang="ru-RU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Номер рабочей группы ISO/IEC JTC 1 SC 22, отвечающей за </a:t>
                      </a:r>
                      <a:r>
                        <a:rPr lang="ru-RU" dirty="0" err="1"/>
                        <a:t>стандар-ию</a:t>
                      </a:r>
                      <a:r>
                        <a:rPr lang="ru-RU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59827"/>
                  </a:ext>
                </a:extLst>
              </a:tr>
              <a:tr h="417724">
                <a:tc>
                  <a:txBody>
                    <a:bodyPr/>
                    <a:lstStyle/>
                    <a:p>
                      <a:r>
                        <a:rPr lang="ru-RU" dirty="0"/>
                        <a:t>ISO/IEC 7185:1990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Язык программирования </a:t>
                      </a:r>
                      <a:r>
                        <a:rPr lang="ru-RU" dirty="0" err="1"/>
                        <a:t>Pascal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WG 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772487"/>
                  </a:ext>
                </a:extLst>
              </a:tr>
              <a:tr h="417724">
                <a:tc>
                  <a:txBody>
                    <a:bodyPr/>
                    <a:lstStyle/>
                    <a:p>
                      <a:r>
                        <a:rPr lang="ru-RU" dirty="0"/>
                        <a:t>ISO/IEC 1989:2002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Язык программирования COBOL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WG 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720378"/>
                  </a:ext>
                </a:extLst>
              </a:tr>
              <a:tr h="417724">
                <a:tc>
                  <a:txBody>
                    <a:bodyPr/>
                    <a:lstStyle/>
                    <a:p>
                      <a:r>
                        <a:rPr lang="ru-RU" dirty="0"/>
                        <a:t>ISO/IEC 1539:1998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Язык программирования </a:t>
                      </a:r>
                      <a:r>
                        <a:rPr lang="ru-RU" dirty="0" err="1"/>
                        <a:t>Fortran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WG 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984616"/>
                  </a:ext>
                </a:extLst>
              </a:tr>
              <a:tr h="417724">
                <a:tc>
                  <a:txBody>
                    <a:bodyPr/>
                    <a:lstStyle/>
                    <a:p>
                      <a:r>
                        <a:rPr lang="ru-RU" dirty="0"/>
                        <a:t>ISO 1538:1984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Язык программирования </a:t>
                      </a:r>
                      <a:r>
                        <a:rPr lang="ru-RU" dirty="0" err="1"/>
                        <a:t>Аlgol</a:t>
                      </a:r>
                      <a:r>
                        <a:rPr lang="ru-RU" dirty="0"/>
                        <a:t> 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WG 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681724"/>
                  </a:ext>
                </a:extLst>
              </a:tr>
              <a:tr h="417724">
                <a:tc>
                  <a:txBody>
                    <a:bodyPr/>
                    <a:lstStyle/>
                    <a:p>
                      <a:r>
                        <a:rPr lang="ru-RU" dirty="0"/>
                        <a:t>ISO/IEC 8652:1995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Язык программирования </a:t>
                      </a:r>
                      <a:r>
                        <a:rPr lang="ru-RU" dirty="0" err="1"/>
                        <a:t>Ada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WG09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382988"/>
                  </a:ext>
                </a:extLst>
              </a:tr>
              <a:tr h="417724">
                <a:tc>
                  <a:txBody>
                    <a:bodyPr/>
                    <a:lstStyle/>
                    <a:p>
                      <a:r>
                        <a:rPr lang="it-IT" dirty="0"/>
                        <a:t>ISO/IEC 10514:1996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Modula-2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WG 13 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876121"/>
                  </a:ext>
                </a:extLst>
              </a:tr>
              <a:tr h="417724">
                <a:tc>
                  <a:txBody>
                    <a:bodyPr/>
                    <a:lstStyle/>
                    <a:p>
                      <a:r>
                        <a:rPr lang="ru-RU" dirty="0"/>
                        <a:t>ISO/IEC 9899:1999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Язык программирования 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WG 14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61446"/>
                  </a:ext>
                </a:extLst>
              </a:tr>
              <a:tr h="417724">
                <a:tc>
                  <a:txBody>
                    <a:bodyPr/>
                    <a:lstStyle/>
                    <a:p>
                      <a:r>
                        <a:rPr lang="ru-RU" dirty="0"/>
                        <a:t>ISO/IEC 13816:2007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Язык программирования ISLISP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WG 16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251057"/>
                  </a:ext>
                </a:extLst>
              </a:tr>
              <a:tr h="417724">
                <a:tc>
                  <a:txBody>
                    <a:bodyPr/>
                    <a:lstStyle/>
                    <a:p>
                      <a:r>
                        <a:rPr lang="ru-RU" dirty="0"/>
                        <a:t>ISO/IEC 14882:2003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Язык программирования С++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WG 21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632417"/>
                  </a:ext>
                </a:extLst>
              </a:tr>
              <a:tr h="417724">
                <a:tc>
                  <a:txBody>
                    <a:bodyPr/>
                    <a:lstStyle/>
                    <a:p>
                      <a:r>
                        <a:rPr lang="ru-RU" dirty="0"/>
                        <a:t>ISO/IEC 23270:2006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Информационные технологии. Язык программирования C#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122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6815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17C698-2FB7-4236-A192-CCE1772DB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220953"/>
            <a:ext cx="10364451" cy="401900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Пример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5D6A554-11AD-47EA-8FEA-B6CD2EE90214}"/>
              </a:ext>
            </a:extLst>
          </p:cNvPr>
          <p:cNvSpPr/>
          <p:nvPr/>
        </p:nvSpPr>
        <p:spPr>
          <a:xfrm>
            <a:off x="410817" y="912421"/>
            <a:ext cx="6573079" cy="258532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 algn="just"/>
            <a:r>
              <a:rPr lang="ru-RU" dirty="0">
                <a:latin typeface="Arial" panose="020B0604020202020204" pitchFamily="34" charset="0"/>
              </a:rPr>
              <a:t>Представим некую иерархию, «модель жизни», в который тоже будет 5 уровней </a:t>
            </a:r>
            <a:r>
              <a:rPr lang="ru-RU" dirty="0">
                <a:solidFill>
                  <a:srgbClr val="333333"/>
                </a:solidFill>
                <a:latin typeface="Arial" panose="020B0604020202020204" pitchFamily="34" charset="0"/>
              </a:rPr>
              <a:t>– </a:t>
            </a:r>
            <a:r>
              <a:rPr lang="ru-RU" dirty="0">
                <a:solidFill>
                  <a:srgbClr val="FF0000"/>
                </a:solidFill>
                <a:latin typeface="Arial" panose="020B0604020202020204" pitchFamily="34" charset="0"/>
              </a:rPr>
              <a:t>атомы, молекулы, клетки (бактерии), люди, народы (общины)</a:t>
            </a:r>
            <a:r>
              <a:rPr lang="ru-RU" dirty="0">
                <a:solidFill>
                  <a:srgbClr val="333333"/>
                </a:solidFill>
                <a:latin typeface="Arial" panose="020B0604020202020204" pitchFamily="34" charset="0"/>
              </a:rPr>
              <a:t>. К</a:t>
            </a:r>
            <a:r>
              <a:rPr lang="ru-RU" dirty="0">
                <a:latin typeface="Arial" panose="020B0604020202020204" pitchFamily="34" charset="0"/>
              </a:rPr>
              <a:t>аждый «уровень жизни» выполняет свои функции,  рассматривая под микроскопом мы видим самый низкий уровень, который в принципе может существовать без уровня выше.</a:t>
            </a:r>
          </a:p>
          <a:p>
            <a:pPr algn="just"/>
            <a:r>
              <a:rPr lang="ru-RU" dirty="0">
                <a:latin typeface="Arial" panose="020B0604020202020204" pitchFamily="34" charset="0"/>
              </a:rPr>
              <a:t>Так же само работают и типы данных. Каждому из них соответствует свой уровень модели </a:t>
            </a:r>
            <a:r>
              <a:rPr lang="ru-RU" dirty="0">
                <a:solidFill>
                  <a:srgbClr val="FF0000"/>
                </a:solidFill>
                <a:latin typeface="Arial" panose="020B0604020202020204" pitchFamily="34" charset="0"/>
              </a:rPr>
              <a:t>кроме 5-го, ему соответствуют сразу 3.</a:t>
            </a:r>
            <a:endParaRPr lang="ru-RU" b="0" i="0" dirty="0"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2" descr="Уровни модели osi">
            <a:extLst>
              <a:ext uri="{FF2B5EF4-FFF2-40B4-BE49-F238E27FC236}">
                <a16:creationId xmlns:a16="http://schemas.microsoft.com/office/drawing/2014/main" id="{53AFE8B2-FD66-4360-974A-BBCDBBAD0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791" y="768872"/>
            <a:ext cx="4419600" cy="561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48796AED-D8B8-457E-B8C9-24ED1D52C0D9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410817" y="3787312"/>
            <a:ext cx="6400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B641B"/>
              </a:buClr>
              <a:buFont typeface="Georgia" pitchFamily="18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pitchFamily="18" charset="0"/>
              <a:buChar char="▫"/>
              <a:defRPr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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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B641B"/>
              </a:buClr>
              <a:buFont typeface="Georgia" pitchFamily="18" charset="0"/>
              <a:buChar char="▫"/>
              <a:defRPr sz="2000" kern="1200">
                <a:solidFill>
                  <a:srgbClr val="EB641B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ru-RU" sz="1600" dirty="0"/>
              <a:t>Нижние уровни (с 1 по 3) модели </a:t>
            </a:r>
            <a:r>
              <a:rPr lang="en-US" sz="1600" dirty="0"/>
              <a:t>OSI</a:t>
            </a:r>
            <a:r>
              <a:rPr lang="ru-RU" sz="1600" dirty="0"/>
              <a:t> управляют физической доставкой сообщений и их называют </a:t>
            </a:r>
            <a:r>
              <a:rPr lang="ru-RU" sz="1600" i="1" dirty="0">
                <a:solidFill>
                  <a:srgbClr val="FF0000"/>
                </a:solidFill>
              </a:rPr>
              <a:t>уровнями среды передачи данных </a:t>
            </a:r>
            <a:r>
              <a:rPr lang="en-US" sz="1600" i="1" dirty="0">
                <a:solidFill>
                  <a:srgbClr val="FF0000"/>
                </a:solidFill>
              </a:rPr>
              <a:t>(media layers)</a:t>
            </a:r>
            <a:r>
              <a:rPr lang="ru-RU" sz="1600" dirty="0">
                <a:solidFill>
                  <a:srgbClr val="FF0000"/>
                </a:solidFill>
              </a:rPr>
              <a:t>.</a:t>
            </a:r>
            <a:endParaRPr lang="en-US" sz="1600" dirty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</a:pPr>
            <a:endParaRPr lang="en-US" sz="1600" dirty="0"/>
          </a:p>
          <a:p>
            <a:pPr marL="109537" indent="0" eaLnBrk="1" hangingPunct="1">
              <a:lnSpc>
                <a:spcPct val="80000"/>
              </a:lnSpc>
              <a:buNone/>
            </a:pPr>
            <a:endParaRPr lang="ru-RU" sz="1600" dirty="0"/>
          </a:p>
          <a:p>
            <a:pPr eaLnBrk="1" hangingPunct="1">
              <a:lnSpc>
                <a:spcPct val="80000"/>
              </a:lnSpc>
            </a:pPr>
            <a:r>
              <a:rPr lang="ru-RU" sz="1600" dirty="0"/>
              <a:t>Верхние уровни (с 4 по 7) модели </a:t>
            </a:r>
            <a:r>
              <a:rPr lang="en-US" sz="1600" dirty="0"/>
              <a:t>OSI</a:t>
            </a:r>
            <a:r>
              <a:rPr lang="ru-RU" sz="1600" dirty="0"/>
              <a:t> призваны обеспечить точную доставку данных между компьютерами в сети и их называют </a:t>
            </a:r>
            <a:r>
              <a:rPr lang="ru-RU" sz="1600" i="1" dirty="0">
                <a:solidFill>
                  <a:srgbClr val="FF0000"/>
                </a:solidFill>
              </a:rPr>
              <a:t>уровнями хост-машины </a:t>
            </a:r>
            <a:r>
              <a:rPr lang="en-US" sz="1600" i="1" dirty="0">
                <a:solidFill>
                  <a:srgbClr val="FF0000"/>
                </a:solidFill>
              </a:rPr>
              <a:t>(host layers)</a:t>
            </a:r>
            <a:r>
              <a:rPr lang="ru-RU" sz="1600" dirty="0">
                <a:solidFill>
                  <a:srgbClr val="FF0000"/>
                </a:solidFill>
              </a:rPr>
              <a:t>.</a:t>
            </a:r>
            <a:endParaRPr lang="en-US" sz="1600" dirty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</a:pPr>
            <a:endParaRPr lang="ru-RU" sz="1600" dirty="0"/>
          </a:p>
          <a:p>
            <a:pPr eaLnBrk="1" hangingPunct="1">
              <a:lnSpc>
                <a:spcPct val="80000"/>
              </a:lnSpc>
            </a:pPr>
            <a:r>
              <a:rPr lang="ru-RU" sz="1600" dirty="0"/>
              <a:t>Модель </a:t>
            </a:r>
            <a:r>
              <a:rPr lang="en-US" sz="1600" dirty="0"/>
              <a:t>OSI</a:t>
            </a:r>
            <a:r>
              <a:rPr lang="ru-RU" sz="1600" dirty="0"/>
              <a:t> </a:t>
            </a:r>
            <a:r>
              <a:rPr lang="ru-RU" sz="1600" i="1" dirty="0"/>
              <a:t>не является </a:t>
            </a:r>
            <a:r>
              <a:rPr lang="ru-RU" sz="1600" dirty="0"/>
              <a:t>схемой реализации сети, она только определяет функции каждого уровня.</a:t>
            </a:r>
            <a:endParaRPr lang="ru-RU" sz="1600" i="1" dirty="0"/>
          </a:p>
        </p:txBody>
      </p:sp>
    </p:spTree>
    <p:extLst>
      <p:ext uri="{BB962C8B-B14F-4D97-AF65-F5344CB8AC3E}">
        <p14:creationId xmlns:p14="http://schemas.microsoft.com/office/powerpoint/2010/main" val="21292162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Заголовок 1">
            <a:extLst>
              <a:ext uri="{FF2B5EF4-FFF2-40B4-BE49-F238E27FC236}">
                <a16:creationId xmlns:a16="http://schemas.microsoft.com/office/drawing/2014/main" id="{98228367-AB2D-4CEE-8F2A-7E03461096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48076" y="1916113"/>
            <a:ext cx="7299325" cy="2209800"/>
          </a:xfrm>
        </p:spPr>
        <p:txBody>
          <a:bodyPr/>
          <a:lstStyle/>
          <a:p>
            <a:pPr algn="ctr"/>
            <a:r>
              <a:rPr lang="ru-RU" altLang="ru-RU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4215751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7931773F-00C4-4989-9A9F-43731E1501AA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802295" y="0"/>
            <a:ext cx="8229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ru-RU" sz="3200" dirty="0">
                <a:solidFill>
                  <a:srgbClr val="FF0000"/>
                </a:solidFill>
              </a:rPr>
              <a:t>Семь уровней эталонной модели </a:t>
            </a:r>
            <a:r>
              <a:rPr lang="en-US" sz="3200" dirty="0">
                <a:solidFill>
                  <a:srgbClr val="FF0000"/>
                </a:solidFill>
              </a:rPr>
              <a:t>OSI</a:t>
            </a: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F58E2D6-285A-4455-8541-BA15965F3A1A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-1" y="2283638"/>
            <a:ext cx="7712765" cy="177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B641B"/>
              </a:buClr>
              <a:buFont typeface="Georgia" pitchFamily="18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pitchFamily="18" charset="0"/>
              <a:buChar char="▫"/>
              <a:defRPr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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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B641B"/>
              </a:buClr>
              <a:buFont typeface="Georgia" pitchFamily="18" charset="0"/>
              <a:buChar char="▫"/>
              <a:defRPr sz="2000" kern="1200">
                <a:solidFill>
                  <a:srgbClr val="EB641B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/>
            <a:r>
              <a:rPr lang="ru-RU" sz="2000" i="1" dirty="0">
                <a:solidFill>
                  <a:schemeClr val="tx1"/>
                </a:solidFill>
              </a:rPr>
              <a:t>Спецификации физического уровня определяют такие характеристики, как уровни напряжений, временные параметры изменения напряжений, скорости физической передачи данных и т.п.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B7E6152-A2E5-4E46-B243-445A39259037}"/>
              </a:ext>
            </a:extLst>
          </p:cNvPr>
          <p:cNvSpPr/>
          <p:nvPr/>
        </p:nvSpPr>
        <p:spPr>
          <a:xfrm>
            <a:off x="490329" y="1066800"/>
            <a:ext cx="11184836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 algn="just"/>
            <a:r>
              <a:rPr lang="ru-RU" dirty="0">
                <a:solidFill>
                  <a:srgbClr val="333333"/>
                </a:solidFill>
                <a:latin typeface="Arial" panose="020B0604020202020204" pitchFamily="34" charset="0"/>
              </a:rPr>
              <a:t>1-й. </a:t>
            </a:r>
            <a:r>
              <a:rPr lang="ru-RU" b="1" dirty="0">
                <a:solidFill>
                  <a:srgbClr val="1A96D4"/>
                </a:solidFill>
                <a:latin typeface="Arial" panose="020B0604020202020204" pitchFamily="34" charset="0"/>
              </a:rPr>
              <a:t>Биты, физический уровень</a:t>
            </a:r>
            <a:r>
              <a:rPr lang="ru-RU" dirty="0">
                <a:solidFill>
                  <a:srgbClr val="333333"/>
                </a:solidFill>
                <a:latin typeface="Arial" panose="020B0604020202020204" pitchFamily="34" charset="0"/>
              </a:rPr>
              <a:t>. (</a:t>
            </a:r>
            <a:r>
              <a:rPr lang="ru-RU" dirty="0" err="1">
                <a:solidFill>
                  <a:srgbClr val="333333"/>
                </a:solidFill>
                <a:latin typeface="Arial" panose="020B0604020202020204" pitchFamily="34" charset="0"/>
              </a:rPr>
              <a:t>bit</a:t>
            </a:r>
            <a:r>
              <a:rPr lang="ru-RU" dirty="0">
                <a:solidFill>
                  <a:srgbClr val="333333"/>
                </a:solidFill>
                <a:latin typeface="Arial" panose="020B0604020202020204" pitchFamily="34" charset="0"/>
              </a:rPr>
              <a:t> –кусочек, частичка с англ.) импульсы, частички которые передаются в физической среде. Представляет собой среду передачи данных – </a:t>
            </a:r>
            <a:r>
              <a:rPr lang="ru-RU" b="1" dirty="0" err="1">
                <a:solidFill>
                  <a:srgbClr val="1A96D4"/>
                </a:solidFill>
                <a:latin typeface="Arial" panose="020B0604020202020204" pitchFamily="34" charset="0"/>
              </a:rPr>
              <a:t>wifi</a:t>
            </a:r>
            <a:r>
              <a:rPr lang="ru-RU" dirty="0">
                <a:solidFill>
                  <a:srgbClr val="333333"/>
                </a:solidFill>
                <a:latin typeface="Arial" panose="020B0604020202020204" pitchFamily="34" charset="0"/>
              </a:rPr>
              <a:t> (радиоимпульсы), электричество в сетевых проводах, оптоволокно(световой импульс) и т.п.</a:t>
            </a:r>
          </a:p>
          <a:p>
            <a:pPr algn="just"/>
            <a:r>
              <a:rPr lang="ru-RU" dirty="0">
                <a:solidFill>
                  <a:srgbClr val="333333"/>
                </a:solidFill>
                <a:latin typeface="Arial" panose="020B0604020202020204" pitchFamily="34" charset="0"/>
              </a:rPr>
              <a:t>Протоколы:  </a:t>
            </a:r>
            <a:r>
              <a:rPr lang="ru-RU" b="1" dirty="0">
                <a:solidFill>
                  <a:srgbClr val="1A96D4"/>
                </a:solidFill>
                <a:latin typeface="Arial" panose="020B0604020202020204" pitchFamily="34" charset="0"/>
              </a:rPr>
              <a:t>802.11, </a:t>
            </a:r>
            <a:r>
              <a:rPr lang="ru-RU" b="1" dirty="0" err="1">
                <a:solidFill>
                  <a:srgbClr val="1A96D4"/>
                </a:solidFill>
                <a:latin typeface="Arial" panose="020B0604020202020204" pitchFamily="34" charset="0"/>
              </a:rPr>
              <a:t>Wi-Fi</a:t>
            </a:r>
            <a:r>
              <a:rPr lang="ru-RU" b="1" dirty="0">
                <a:solidFill>
                  <a:srgbClr val="1A96D4"/>
                </a:solidFill>
                <a:latin typeface="Arial" panose="020B0604020202020204" pitchFamily="34" charset="0"/>
              </a:rPr>
              <a:t>, GSM, IEEE 802.15 (</a:t>
            </a:r>
            <a:r>
              <a:rPr lang="ru-RU" b="1" dirty="0" err="1">
                <a:solidFill>
                  <a:srgbClr val="1A96D4"/>
                </a:solidFill>
                <a:latin typeface="Arial" panose="020B0604020202020204" pitchFamily="34" charset="0"/>
              </a:rPr>
              <a:t>Bluetooth</a:t>
            </a:r>
            <a:r>
              <a:rPr lang="ru-RU" b="1" dirty="0">
                <a:solidFill>
                  <a:srgbClr val="1A96D4"/>
                </a:solidFill>
                <a:latin typeface="Arial" panose="020B0604020202020204" pitchFamily="34" charset="0"/>
              </a:rPr>
              <a:t>)</a:t>
            </a:r>
            <a:r>
              <a:rPr lang="ru-RU" dirty="0">
                <a:solidFill>
                  <a:srgbClr val="333333"/>
                </a:solidFill>
                <a:latin typeface="Arial" panose="020B0604020202020204" pitchFamily="34" charset="0"/>
              </a:rPr>
              <a:t>...</a:t>
            </a:r>
            <a:endParaRPr lang="ru-RU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2" descr="http://omoledcdn.s3-website-us-east-1.amazonaws.com/images/781/925f71b0-11.jpg">
            <a:extLst>
              <a:ext uri="{FF2B5EF4-FFF2-40B4-BE49-F238E27FC236}">
                <a16:creationId xmlns:a16="http://schemas.microsoft.com/office/drawing/2014/main" id="{732EF6AA-E9AC-4865-8404-9CD2A160F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417" y="2133600"/>
            <a:ext cx="4019550" cy="320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90F64E7-E374-4440-94D0-87F957DAC059}"/>
              </a:ext>
            </a:extLst>
          </p:cNvPr>
          <p:cNvSpPr/>
          <p:nvPr/>
        </p:nvSpPr>
        <p:spPr>
          <a:xfrm>
            <a:off x="231498" y="3480488"/>
            <a:ext cx="7242728" cy="20313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 algn="just"/>
            <a:r>
              <a:rPr lang="ru-RU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2-й </a:t>
            </a:r>
            <a:r>
              <a:rPr lang="ru-RU" b="1" dirty="0">
                <a:solidFill>
                  <a:srgbClr val="1A96D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Кадры, канальный уровень</a:t>
            </a:r>
            <a:r>
              <a:rPr lang="ru-RU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Импульсы, с провода, или радиоэфира попадают в разъем (канал) оборудования. Там они преобразуются в кадры. Проверяется их целостность, возможна отправка дальше. Отправка идет по</a:t>
            </a:r>
            <a:r>
              <a:rPr lang="ru-RU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b="1" dirty="0" err="1">
                <a:solidFill>
                  <a:srgbClr val="1A96D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</a:t>
            </a:r>
            <a:r>
              <a:rPr lang="ru-RU" b="1" dirty="0">
                <a:solidFill>
                  <a:srgbClr val="1A96D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адресу</a:t>
            </a:r>
            <a:r>
              <a:rPr lang="ru-RU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Оборудование, способное выполнять такие простейшие операции </a:t>
            </a:r>
            <a:r>
              <a:rPr lang="ru-RU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 </a:t>
            </a:r>
            <a:r>
              <a:rPr lang="ru-RU" b="1" dirty="0">
                <a:solidFill>
                  <a:srgbClr val="1A96D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коммутаторы, мосты, свитчи</a:t>
            </a:r>
            <a:endParaRPr lang="ru-RU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Протоколы:</a:t>
            </a:r>
            <a:r>
              <a:rPr lang="ru-RU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b="1" dirty="0" err="1">
                <a:solidFill>
                  <a:srgbClr val="1A96D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Ethernet</a:t>
            </a:r>
            <a:r>
              <a:rPr lang="ru-RU" b="1" dirty="0">
                <a:solidFill>
                  <a:srgbClr val="1A96D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b="1" dirty="0" err="1">
                <a:solidFill>
                  <a:srgbClr val="1A96D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ARCnet</a:t>
            </a:r>
            <a:r>
              <a:rPr lang="ru-RU" b="1" dirty="0">
                <a:solidFill>
                  <a:srgbClr val="1A96D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ATM</a:t>
            </a:r>
            <a:r>
              <a:rPr lang="ru-RU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ru-RU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F29280D-6130-4A25-962E-BA4471D9A4FD}"/>
              </a:ext>
            </a:extLst>
          </p:cNvPr>
          <p:cNvSpPr/>
          <p:nvPr/>
        </p:nvSpPr>
        <p:spPr>
          <a:xfrm>
            <a:off x="-244752" y="5476809"/>
            <a:ext cx="7957516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 lvl="1" eaLnBrk="1" hangingPunct="1">
              <a:lnSpc>
                <a:spcPct val="80000"/>
              </a:lnSpc>
            </a:pPr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Канальный уровень решает вопросы физической адресации, топологии сети, уведомления об ошибках, упорядоченной доставки кадров, а также управления потоком данных.</a:t>
            </a:r>
          </a:p>
        </p:txBody>
      </p:sp>
    </p:spTree>
    <p:extLst>
      <p:ext uri="{BB962C8B-B14F-4D97-AF65-F5344CB8AC3E}">
        <p14:creationId xmlns:p14="http://schemas.microsoft.com/office/powerpoint/2010/main" val="879132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7CDC4C-4213-4D2A-88FC-4F93C5885400}"/>
              </a:ext>
            </a:extLst>
          </p:cNvPr>
          <p:cNvSpPr>
            <a:spLocks noGrp="1"/>
          </p:cNvSpPr>
          <p:nvPr/>
        </p:nvSpPr>
        <p:spPr bwMode="auto">
          <a:xfrm>
            <a:off x="2077278" y="130866"/>
            <a:ext cx="822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9pPr>
          </a:lstStyle>
          <a:p>
            <a:pPr algn="ctr"/>
            <a:r>
              <a:rPr lang="ru-RU" sz="3200" dirty="0">
                <a:solidFill>
                  <a:srgbClr val="FF0000"/>
                </a:solidFill>
              </a:rPr>
              <a:t>Семь уровней эталонной модели </a:t>
            </a:r>
            <a:r>
              <a:rPr lang="en-US" sz="3200" dirty="0">
                <a:solidFill>
                  <a:srgbClr val="FF0000"/>
                </a:solidFill>
              </a:rPr>
              <a:t>OSI</a:t>
            </a:r>
            <a:endParaRPr lang="ru-RU" sz="3200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9E1F99F-BEA9-4760-9A3C-CCCFF1633E3F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-246823" y="2699342"/>
            <a:ext cx="7875933" cy="169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B641B"/>
              </a:buClr>
              <a:buFont typeface="Georgia" pitchFamily="18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pitchFamily="18" charset="0"/>
              <a:buChar char="▫"/>
              <a:defRPr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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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B641B"/>
              </a:buClr>
              <a:buFont typeface="Georgia" pitchFamily="18" charset="0"/>
              <a:buChar char="▫"/>
              <a:defRPr sz="2000" kern="1200">
                <a:solidFill>
                  <a:srgbClr val="EB641B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>
              <a:lnSpc>
                <a:spcPct val="80000"/>
              </a:lnSpc>
            </a:pPr>
            <a:r>
              <a:rPr lang="ru-RU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Сетевой уровень – комплексный уровень, обеспечивающий соединение и выбор маршрута между конечными системами, которые могут располагаться географически в разных сетях.</a:t>
            </a:r>
          </a:p>
        </p:txBody>
      </p:sp>
      <p:pic>
        <p:nvPicPr>
          <p:cNvPr id="4" name="Picture 2" descr="http://omoledcdn.s3-website-us-east-1.amazonaws.com/images/781/925f71b0-11.jpg">
            <a:extLst>
              <a:ext uri="{FF2B5EF4-FFF2-40B4-BE49-F238E27FC236}">
                <a16:creationId xmlns:a16="http://schemas.microsoft.com/office/drawing/2014/main" id="{340DD29A-866D-48E2-96EE-EA767EFE0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111" y="2285712"/>
            <a:ext cx="4019550" cy="320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EB9BBA7-104F-4C57-A048-80546CF467FD}"/>
              </a:ext>
            </a:extLst>
          </p:cNvPr>
          <p:cNvSpPr/>
          <p:nvPr/>
        </p:nvSpPr>
        <p:spPr>
          <a:xfrm>
            <a:off x="397565" y="842741"/>
            <a:ext cx="11251096" cy="17543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 algn="just"/>
            <a:r>
              <a:rPr lang="ru-RU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3-й </a:t>
            </a:r>
            <a:r>
              <a:rPr lang="ru-RU" b="1" dirty="0">
                <a:solidFill>
                  <a:srgbClr val="1A96D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Пакеты, сетевой уровень</a:t>
            </a:r>
            <a:r>
              <a:rPr lang="ru-RU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Кадры «могут гулять» на небольшие расстояния. От одного интерфейса (</a:t>
            </a:r>
            <a:r>
              <a:rPr lang="ru-RU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</a:t>
            </a:r>
            <a:r>
              <a:rPr lang="ru-RU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адреса) к другому. Для того, чтобы информация дошла до конкретного места, она упаковывается в пакеты и будет гулять по сети, пройдя возможно десятки компьютеров, но доберётся до нужного места. Передача идет уже не по </a:t>
            </a:r>
            <a:r>
              <a:rPr lang="ru-RU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</a:t>
            </a:r>
            <a:r>
              <a:rPr lang="ru-RU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-адресу а по </a:t>
            </a:r>
            <a:r>
              <a:rPr lang="ru-RU" b="1" dirty="0" err="1">
                <a:solidFill>
                  <a:srgbClr val="1A96D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ru-RU" b="1" dirty="0">
                <a:solidFill>
                  <a:srgbClr val="1A96D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адресу</a:t>
            </a:r>
            <a:r>
              <a:rPr lang="ru-RU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Оборудование, которое может выполнять эти функции это </a:t>
            </a:r>
            <a:r>
              <a:rPr lang="ru-RU" b="1" dirty="0">
                <a:solidFill>
                  <a:srgbClr val="1A96D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роутеры, маршрутизаторы</a:t>
            </a:r>
            <a:r>
              <a:rPr lang="ru-RU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Протоколы: </a:t>
            </a:r>
            <a:r>
              <a:rPr lang="ru-RU" b="1" dirty="0">
                <a:solidFill>
                  <a:srgbClr val="1A96D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IP/IPv4/IPv6, </a:t>
            </a:r>
            <a:r>
              <a:rPr lang="ru-RU" b="1" dirty="0" err="1">
                <a:solidFill>
                  <a:srgbClr val="1A96D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IPsec</a:t>
            </a:r>
            <a:r>
              <a:rPr lang="ru-RU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ru-RU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80B203F-3BF0-40EF-90E7-428C16FC41BD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-246823" y="5494684"/>
            <a:ext cx="10530509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B641B"/>
              </a:buClr>
              <a:buFont typeface="Georgia" pitchFamily="18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pitchFamily="18" charset="0"/>
              <a:buChar char="▫"/>
              <a:defRPr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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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B641B"/>
              </a:buClr>
              <a:buFont typeface="Georgia" pitchFamily="18" charset="0"/>
              <a:buChar char="▫"/>
              <a:defRPr sz="2000" kern="1200">
                <a:solidFill>
                  <a:srgbClr val="EB641B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>
              <a:lnSpc>
                <a:spcPct val="80000"/>
              </a:lnSpc>
            </a:pPr>
            <a:endParaRPr lang="ru-RU" sz="1800" i="1" dirty="0">
              <a:solidFill>
                <a:schemeClr val="tx1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ru-RU" sz="1800" i="1" dirty="0">
                <a:solidFill>
                  <a:schemeClr val="tx1"/>
                </a:solidFill>
              </a:rPr>
              <a:t>Транспортный уровень обеспечивает механизмы для установки, поддержания и упорядоченного завершения действий виртуальных каналов, обнаружения и устранения неисправностей транспортировки, а также управления информационным потоком.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05DA45B-E9F3-4640-B5E9-967F2ECC0214}"/>
              </a:ext>
            </a:extLst>
          </p:cNvPr>
          <p:cNvSpPr/>
          <p:nvPr/>
        </p:nvSpPr>
        <p:spPr>
          <a:xfrm>
            <a:off x="124239" y="3519217"/>
            <a:ext cx="7243970" cy="20313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4-й </a:t>
            </a:r>
            <a:r>
              <a:rPr lang="ru-RU" b="1" dirty="0">
                <a:solidFill>
                  <a:srgbClr val="1A96D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Сегменты, транспортный уровень</a:t>
            </a:r>
            <a:r>
              <a:rPr lang="ru-RU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Скачиваем  фильм, который разбит на миллион пакетов, все перекачались, а один заблудился, и все вместе теперь не склеить. Чтоб такого не произошло, на этом уровне пакеты объединяться в сегменты и так транспортируются, что если какой-то теряется, идет запрос на повтор потери. Если пришло 2 одинаковых, ненужные удаляться. Так работает протокол</a:t>
            </a:r>
            <a:r>
              <a:rPr lang="ru-RU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b="1" dirty="0">
                <a:solidFill>
                  <a:srgbClr val="1A96D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TCP</a:t>
            </a:r>
            <a:r>
              <a:rPr lang="ru-RU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ru-RU" b="1" dirty="0">
                <a:solidFill>
                  <a:srgbClr val="1A96D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UDP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работает быстрее, но может терять сегменты. </a:t>
            </a:r>
          </a:p>
        </p:txBody>
      </p:sp>
    </p:spTree>
    <p:extLst>
      <p:ext uri="{BB962C8B-B14F-4D97-AF65-F5344CB8AC3E}">
        <p14:creationId xmlns:p14="http://schemas.microsoft.com/office/powerpoint/2010/main" val="961884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BFD5068-6D3D-465A-BFF7-3F886F4FD331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876425" y="107692"/>
            <a:ext cx="8229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ru-RU" sz="2800" dirty="0">
                <a:solidFill>
                  <a:srgbClr val="FF0000"/>
                </a:solidFill>
              </a:rPr>
              <a:t>Семь уровней эталонной модели </a:t>
            </a:r>
            <a:r>
              <a:rPr lang="en-US" sz="2800" dirty="0">
                <a:solidFill>
                  <a:srgbClr val="FF0000"/>
                </a:solidFill>
              </a:rPr>
              <a:t>OSI</a:t>
            </a:r>
            <a:endParaRPr lang="ru-RU" sz="2800" dirty="0">
              <a:solidFill>
                <a:srgbClr val="FF0000"/>
              </a:solidFill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2479814-E179-463E-9256-7F999ABD22F8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0" y="2148528"/>
            <a:ext cx="8674790" cy="2172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B641B"/>
              </a:buClr>
              <a:buFont typeface="Georgia" pitchFamily="18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pitchFamily="18" charset="0"/>
              <a:buChar char="▫"/>
              <a:defRPr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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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B641B"/>
              </a:buClr>
              <a:buFont typeface="Georgia" pitchFamily="18" charset="0"/>
              <a:buChar char="▫"/>
              <a:defRPr sz="2000" kern="1200">
                <a:solidFill>
                  <a:srgbClr val="EB641B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>
              <a:lnSpc>
                <a:spcPct val="90000"/>
              </a:lnSpc>
            </a:pPr>
            <a:r>
              <a:rPr lang="ru-RU" sz="1600" i="1" dirty="0">
                <a:solidFill>
                  <a:schemeClr val="tx1"/>
                </a:solidFill>
              </a:rPr>
              <a:t>Сеансовый уровень устанавливает, управляет и завершает сеансы взаимодействия приложений.</a:t>
            </a:r>
          </a:p>
          <a:p>
            <a:pPr lvl="1" eaLnBrk="1" hangingPunct="1">
              <a:lnSpc>
                <a:spcPct val="90000"/>
              </a:lnSpc>
            </a:pPr>
            <a:r>
              <a:rPr lang="ru-RU" sz="1600" i="1" dirty="0">
                <a:solidFill>
                  <a:schemeClr val="tx1"/>
                </a:solidFill>
              </a:rPr>
              <a:t>Сеансы включают диалог между двумя или более объектами представления. Сеансовый уровень синхронизирует диалог между объектами уровня представлений и управляет обменом информации между ними.</a:t>
            </a:r>
          </a:p>
          <a:p>
            <a:pPr lvl="1" eaLnBrk="1" hangingPunct="1">
              <a:lnSpc>
                <a:spcPct val="90000"/>
              </a:lnSpc>
            </a:pPr>
            <a:r>
              <a:rPr lang="ru-RU" sz="1600" i="1" dirty="0">
                <a:solidFill>
                  <a:schemeClr val="tx1"/>
                </a:solidFill>
              </a:rPr>
              <a:t>Сеансовый уровень обеспечивает класс услуг и средства формирования отчетов для формирования отчетов об особых ситуациях.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9248A98-AFDB-4ADF-AF2E-F473F4220033}"/>
              </a:ext>
            </a:extLst>
          </p:cNvPr>
          <p:cNvSpPr/>
          <p:nvPr/>
        </p:nvSpPr>
        <p:spPr>
          <a:xfrm>
            <a:off x="291548" y="948631"/>
            <a:ext cx="11555895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 algn="just"/>
            <a:r>
              <a:rPr lang="ru-RU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5-й уровень </a:t>
            </a:r>
            <a:r>
              <a:rPr lang="ru-RU" b="1" dirty="0">
                <a:solidFill>
                  <a:srgbClr val="1A96D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сеансовый</a:t>
            </a:r>
            <a:r>
              <a:rPr lang="ru-RU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Нам нужны не сегменты, а данные, а поступать они будут, только если начать сеанс с сервером. Выбирая «скачать фильм» с интернета, мы открываем сеанс связи с сервером и закроется он автоматически после закачки. На этом уровне определяется синхронизация, права, обмен.</a:t>
            </a:r>
          </a:p>
          <a:p>
            <a:pPr algn="just"/>
            <a:r>
              <a:rPr lang="ru-RU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Протоколы: </a:t>
            </a:r>
            <a:r>
              <a:rPr lang="ru-RU" b="1" dirty="0">
                <a:solidFill>
                  <a:srgbClr val="1A96D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ADSP,  ASP</a:t>
            </a:r>
            <a:r>
              <a:rPr lang="ru-RU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ru-RU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http://omoledcdn.s3-website-us-east-1.amazonaws.com/images/781/925f71b0-11.jpg">
            <a:extLst>
              <a:ext uri="{FF2B5EF4-FFF2-40B4-BE49-F238E27FC236}">
                <a16:creationId xmlns:a16="http://schemas.microsoft.com/office/drawing/2014/main" id="{5EF1D075-217E-448B-9D20-1BE55347B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790" y="1922667"/>
            <a:ext cx="3276600" cy="320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2EC4B807-4F0C-43C3-90F8-ABDDED3EB5E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-76270" y="5357500"/>
            <a:ext cx="11923713" cy="1228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B641B"/>
              </a:buClr>
              <a:buFont typeface="Georgia" pitchFamily="18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pitchFamily="18" charset="0"/>
              <a:buChar char="▫"/>
              <a:defRPr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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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B641B"/>
              </a:buClr>
              <a:buFont typeface="Georgia" pitchFamily="18" charset="0"/>
              <a:buChar char="▫"/>
              <a:defRPr sz="2000" kern="1200">
                <a:solidFill>
                  <a:srgbClr val="EB641B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/>
            <a:r>
              <a:rPr lang="ru-RU" sz="1400" i="1" dirty="0">
                <a:solidFill>
                  <a:schemeClr val="tx1"/>
                </a:solidFill>
              </a:rPr>
              <a:t>Уровень представлений отвечает за то, чтобы информация, посылаемая из уровня приложений одной системы, была читаемой для уровня приложений другой системы.</a:t>
            </a:r>
          </a:p>
          <a:p>
            <a:pPr lvl="1" eaLnBrk="1" hangingPunct="1"/>
            <a:r>
              <a:rPr lang="ru-RU" sz="1400" i="1" dirty="0">
                <a:solidFill>
                  <a:schemeClr val="tx1"/>
                </a:solidFill>
              </a:rPr>
              <a:t>При необходимости уровень представлений преобразовывает форматы данных путем использования общего формата представления информации.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801A8E5-272C-402E-8350-2A13D02CD885}"/>
              </a:ext>
            </a:extLst>
          </p:cNvPr>
          <p:cNvSpPr/>
          <p:nvPr/>
        </p:nvSpPr>
        <p:spPr>
          <a:xfrm>
            <a:off x="291548" y="3858402"/>
            <a:ext cx="8383242" cy="147732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 algn="just"/>
            <a:r>
              <a:rPr lang="ru-RU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6-й уровень. </a:t>
            </a:r>
            <a:r>
              <a:rPr lang="ru-RU" b="1" dirty="0">
                <a:solidFill>
                  <a:srgbClr val="1A96D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представительский</a:t>
            </a:r>
            <a:r>
              <a:rPr lang="ru-RU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Итак, у нас уже есть данные, непонятный файлик, который ничего не делает, нам нужно как-то презентовать его.  Возможно, сжать, или распаковать, найти кодировку для открытия, или возможно шифр, для передачи по сети. Все это происходит на этом уровне.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Протоколы: </a:t>
            </a:r>
            <a:r>
              <a:rPr lang="ru-RU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  <a:r>
              <a:rPr lang="ru-RU" b="1" dirty="0">
                <a:solidFill>
                  <a:srgbClr val="1A96D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LPP, NDR</a:t>
            </a:r>
            <a:endParaRPr lang="ru-RU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747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D01FD9DE-00A8-4AE5-84D3-0303DC2BF896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543339" y="2376550"/>
            <a:ext cx="6210300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B641B"/>
              </a:buClr>
              <a:buFont typeface="Georgia" pitchFamily="18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0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pitchFamily="18" charset="0"/>
              <a:buChar char="▫"/>
              <a:defRPr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338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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13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pitchFamily="18" charset="2"/>
              <a:buChar char="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063" indent="-18256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B641B"/>
              </a:buClr>
              <a:buFont typeface="Georgia" pitchFamily="18" charset="0"/>
              <a:buChar char="▫"/>
              <a:defRPr sz="2000" kern="1200">
                <a:solidFill>
                  <a:srgbClr val="EB641B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>
              <a:lnSpc>
                <a:spcPct val="80000"/>
              </a:lnSpc>
            </a:pPr>
            <a:r>
              <a:rPr lang="ru-RU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Уровень приложений – самый близкий к пользователю уровень модели </a:t>
            </a:r>
            <a:r>
              <a:rPr lang="en-US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OSI</a:t>
            </a:r>
            <a:r>
              <a:rPr lang="ru-RU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Данный уровень не предоставляет услуги другим уровням, а только обслуживает прикладные процессы вне пределов модели </a:t>
            </a:r>
            <a:r>
              <a:rPr lang="en-US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OSI</a:t>
            </a:r>
            <a:r>
              <a:rPr lang="ru-RU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eaLnBrk="1" hangingPunct="1">
              <a:lnSpc>
                <a:spcPct val="80000"/>
              </a:lnSpc>
            </a:pPr>
            <a:r>
              <a:rPr lang="ru-RU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Уровень приложений идентифицирует и устанавливает доступность предлагаемых партнеров для связи, синхронизирует совместно работающие прикладные программы, а также устанавливает договоренности о процедурах восстановления после ошибок и контроля целостности данных.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FCD3E6C-2C1C-4264-A398-1E04423FB02B}"/>
              </a:ext>
            </a:extLst>
          </p:cNvPr>
          <p:cNvSpPr/>
          <p:nvPr/>
        </p:nvSpPr>
        <p:spPr>
          <a:xfrm>
            <a:off x="1128090" y="899222"/>
            <a:ext cx="10321787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7-й уровень. </a:t>
            </a:r>
            <a:r>
              <a:rPr lang="ru-RU" b="1" dirty="0">
                <a:solidFill>
                  <a:srgbClr val="1A96D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Прикладной</a:t>
            </a:r>
            <a:r>
              <a:rPr lang="ru-RU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(</a:t>
            </a:r>
            <a:r>
              <a:rPr lang="ru-RU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r>
              <a:rPr lang="ru-RU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уровень приложений) . Тот уровень, на котором мы  работаем. Пользователю, в принципе, данные не нужны, ему нужно, чтобы работала его программа, приложение. Это самый верхний уровень, на котором приложение, которое находиться на компьютере будет обращаться в сеть, за необходимыми данными.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http://omoledcdn.s3-website-us-east-1.amazonaws.com/images/781/925f71b0-11.jpg">
            <a:extLst>
              <a:ext uri="{FF2B5EF4-FFF2-40B4-BE49-F238E27FC236}">
                <a16:creationId xmlns:a16="http://schemas.microsoft.com/office/drawing/2014/main" id="{1F7BD58D-CE5C-491F-878D-C78BE1DDA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412" y="2099551"/>
            <a:ext cx="4404692" cy="431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8237A9B1-C0B8-415F-B0BD-96AE4CBB0B82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876425" y="107692"/>
            <a:ext cx="8229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ru-RU" sz="2800" dirty="0">
                <a:solidFill>
                  <a:srgbClr val="FF0000"/>
                </a:solidFill>
              </a:rPr>
              <a:t>Семь уровней эталонной модели </a:t>
            </a:r>
            <a:r>
              <a:rPr lang="en-US" sz="2800" dirty="0">
                <a:solidFill>
                  <a:srgbClr val="FF0000"/>
                </a:solidFill>
              </a:rPr>
              <a:t>OSI</a:t>
            </a:r>
            <a:endParaRPr lang="ru-RU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308678"/>
      </p:ext>
    </p:extLst>
  </p:cSld>
  <p:clrMapOvr>
    <a:masterClrMapping/>
  </p:clrMapOvr>
</p:sld>
</file>

<file path=ppt/theme/theme1.xml><?xml version="1.0" encoding="utf-8"?>
<a:theme xmlns:a="http://schemas.openxmlformats.org/drawingml/2006/main" name="Капля">
  <a:themeElements>
    <a:clrScheme name="Droplet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ppt/theme/theme2.xml><?xml version="1.0" encoding="utf-8"?>
<a:theme xmlns:a="http://schemas.openxmlformats.org/drawingml/2006/main" name="10_Пиксел">
  <a:themeElements>
    <a:clrScheme name="Пиксел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Пиксел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Пиксел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Пиксел">
  <a:themeElements>
    <a:clrScheme name="Пиксел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Пиксел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Пиксел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TM04033925[[fn=Капля]]</Template>
  <TotalTime>314</TotalTime>
  <Words>5211</Words>
  <Application>Microsoft Office PowerPoint</Application>
  <PresentationFormat>Широкоэкранный</PresentationFormat>
  <Paragraphs>328</Paragraphs>
  <Slides>50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50</vt:i4>
      </vt:variant>
    </vt:vector>
  </HeadingPairs>
  <TitlesOfParts>
    <vt:vector size="62" baseType="lpstr">
      <vt:lpstr>Arial</vt:lpstr>
      <vt:lpstr>Arial Black</vt:lpstr>
      <vt:lpstr>Georgia</vt:lpstr>
      <vt:lpstr>lucida grande</vt:lpstr>
      <vt:lpstr>PT Sans</vt:lpstr>
      <vt:lpstr>Times New Roman</vt:lpstr>
      <vt:lpstr>Tw Cen MT</vt:lpstr>
      <vt:lpstr>Wingdings</vt:lpstr>
      <vt:lpstr>Капля</vt:lpstr>
      <vt:lpstr>10_Пиксел</vt:lpstr>
      <vt:lpstr>1_Пиксел</vt:lpstr>
      <vt:lpstr>Документ</vt:lpstr>
      <vt:lpstr>Стандартизация  в области ИКТ</vt:lpstr>
      <vt:lpstr> Понятие ИКТ как объекта стандартизации </vt:lpstr>
      <vt:lpstr> Понятие ИКТ как объекта стандартизации </vt:lpstr>
      <vt:lpstr> Понятие ИКТ как объекта стандартизации </vt:lpstr>
      <vt:lpstr>Пример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Региональный уровень</vt:lpstr>
      <vt:lpstr>Региональный уровень</vt:lpstr>
      <vt:lpstr> Стандартизация информационной безопасности </vt:lpstr>
      <vt:lpstr>ИБ</vt:lpstr>
      <vt:lpstr>ИБ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Стандарты информационной безопасности в РФ</vt:lpstr>
      <vt:lpstr>ФСТЭК и его роль в обеспечении информационной безопасности в РФ</vt:lpstr>
      <vt:lpstr>Презентация PowerPoint</vt:lpstr>
      <vt:lpstr>Документы по оценке защищенности автоматизированных систем в РФ</vt:lpstr>
      <vt:lpstr>Документы по оценке защищенности автоматизированных систем в РФ</vt:lpstr>
      <vt:lpstr>Презентация PowerPoint</vt:lpstr>
      <vt:lpstr>Презентация PowerPoint</vt:lpstr>
      <vt:lpstr>Презентация PowerPoint</vt:lpstr>
      <vt:lpstr>Документы по оценке защищенности автоматизированных систем в РФ</vt:lpstr>
      <vt:lpstr>Презентация PowerPoint</vt:lpstr>
      <vt:lpstr>Стандартизация языков программирования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Стандартизация в области ИКТ</dc:title>
  <dc:creator>Ания</dc:creator>
  <cp:lastModifiedBy>user</cp:lastModifiedBy>
  <cp:revision>37</cp:revision>
  <dcterms:created xsi:type="dcterms:W3CDTF">2017-10-17T20:14:55Z</dcterms:created>
  <dcterms:modified xsi:type="dcterms:W3CDTF">2020-09-11T11:02:29Z</dcterms:modified>
</cp:coreProperties>
</file>